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51"/>
  </p:notesMasterIdLst>
  <p:handoutMasterIdLst>
    <p:handoutMasterId r:id="rId52"/>
  </p:handoutMasterIdLst>
  <p:sldIdLst>
    <p:sldId id="256" r:id="rId2"/>
    <p:sldId id="590" r:id="rId3"/>
    <p:sldId id="670" r:id="rId4"/>
    <p:sldId id="603" r:id="rId5"/>
    <p:sldId id="642" r:id="rId6"/>
    <p:sldId id="650" r:id="rId7"/>
    <p:sldId id="606" r:id="rId8"/>
    <p:sldId id="646" r:id="rId9"/>
    <p:sldId id="665" r:id="rId10"/>
    <p:sldId id="615" r:id="rId11"/>
    <p:sldId id="628" r:id="rId12"/>
    <p:sldId id="609" r:id="rId13"/>
    <p:sldId id="581" r:id="rId14"/>
    <p:sldId id="582" r:id="rId15"/>
    <p:sldId id="624" r:id="rId16"/>
    <p:sldId id="661" r:id="rId17"/>
    <p:sldId id="662" r:id="rId18"/>
    <p:sldId id="663" r:id="rId19"/>
    <p:sldId id="664" r:id="rId20"/>
    <p:sldId id="406" r:id="rId21"/>
    <p:sldId id="407" r:id="rId22"/>
    <p:sldId id="637" r:id="rId23"/>
    <p:sldId id="587" r:id="rId24"/>
    <p:sldId id="638" r:id="rId25"/>
    <p:sldId id="593" r:id="rId26"/>
    <p:sldId id="647" r:id="rId27"/>
    <p:sldId id="648" r:id="rId28"/>
    <p:sldId id="649" r:id="rId29"/>
    <p:sldId id="673" r:id="rId30"/>
    <p:sldId id="666" r:id="rId31"/>
    <p:sldId id="667" r:id="rId32"/>
    <p:sldId id="668" r:id="rId33"/>
    <p:sldId id="669" r:id="rId34"/>
    <p:sldId id="657" r:id="rId35"/>
    <p:sldId id="622" r:id="rId36"/>
    <p:sldId id="629" r:id="rId37"/>
    <p:sldId id="643" r:id="rId38"/>
    <p:sldId id="644" r:id="rId39"/>
    <p:sldId id="672" r:id="rId40"/>
    <p:sldId id="671" r:id="rId41"/>
    <p:sldId id="655" r:id="rId42"/>
    <p:sldId id="656" r:id="rId43"/>
    <p:sldId id="594" r:id="rId44"/>
    <p:sldId id="595" r:id="rId45"/>
    <p:sldId id="639" r:id="rId46"/>
    <p:sldId id="597" r:id="rId47"/>
    <p:sldId id="598" r:id="rId48"/>
    <p:sldId id="599" r:id="rId49"/>
    <p:sldId id="386" r:id="rId5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66"/>
    <a:srgbClr val="8000FF"/>
    <a:srgbClr val="008000"/>
    <a:srgbClr val="009900"/>
    <a:srgbClr val="FFFF00"/>
    <a:srgbClr val="FF0000"/>
    <a:srgbClr val="C912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72" autoAdjust="0"/>
    <p:restoredTop sz="98661" autoAdjust="0"/>
  </p:normalViewPr>
  <p:slideViewPr>
    <p:cSldViewPr>
      <p:cViewPr varScale="1">
        <p:scale>
          <a:sx n="103" d="100"/>
          <a:sy n="103" d="100"/>
        </p:scale>
        <p:origin x="330" y="90"/>
      </p:cViewPr>
      <p:guideLst>
        <p:guide orient="horz" pos="2160"/>
        <p:guide pos="2880"/>
      </p:guideLst>
    </p:cSldViewPr>
  </p:slideViewPr>
  <p:outlineViewPr>
    <p:cViewPr>
      <p:scale>
        <a:sx n="33" d="100"/>
        <a:sy n="33" d="100"/>
      </p:scale>
      <p:origin x="0" y="80952"/>
    </p:cViewPr>
  </p:outlineViewPr>
  <p:notesTextViewPr>
    <p:cViewPr>
      <p:scale>
        <a:sx n="100" d="100"/>
        <a:sy n="100" d="100"/>
      </p:scale>
      <p:origin x="0" y="0"/>
    </p:cViewPr>
  </p:notesTextViewPr>
  <p:notesViewPr>
    <p:cSldViewPr>
      <p:cViewPr varScale="1">
        <p:scale>
          <a:sx n="53" d="100"/>
          <a:sy n="53" d="100"/>
        </p:scale>
        <p:origin x="-282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149300087489268"/>
          <c:y val="0"/>
          <c:w val="0.60000000000000064"/>
          <c:h val="1"/>
        </c:manualLayout>
      </c:layout>
      <c:pieChart>
        <c:varyColors val="1"/>
        <c:ser>
          <c:idx val="0"/>
          <c:order val="0"/>
          <c:tx>
            <c:strRef>
              <c:f>Sheet1!$B$1</c:f>
              <c:strCache>
                <c:ptCount val="1"/>
                <c:pt idx="0">
                  <c:v>Sales</c:v>
                </c:pt>
              </c:strCache>
            </c:strRef>
          </c:tx>
          <c:dLbls>
            <c:dLbl>
              <c:idx val="0"/>
              <c:layout>
                <c:manualLayout>
                  <c:x val="-0.12162264873140967"/>
                  <c:y val="0.13277777777777777"/>
                </c:manualLayout>
              </c:layout>
              <c:tx>
                <c:rich>
                  <a:bodyPr/>
                  <a:lstStyle/>
                  <a:p>
                    <a:pPr marL="342900" indent="-342900">
                      <a:buAutoNum type="arabicPeriod"/>
                      <a:defRPr sz="1800" b="1">
                        <a:solidFill>
                          <a:schemeClr val="bg1"/>
                        </a:solidFill>
                      </a:defRPr>
                    </a:pPr>
                    <a:r>
                      <a:rPr lang="en-US" sz="1800" dirty="0"/>
                      <a:t>N</a:t>
                    </a:r>
                    <a:r>
                      <a:rPr lang="en-US" dirty="0"/>
                      <a:t>ame The Problem</a:t>
                    </a:r>
                  </a:p>
                </c:rich>
              </c:tx>
              <c:sp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389-426F-A20A-8B336ADD78EA}"/>
                </c:ext>
              </c:extLst>
            </c:dLbl>
            <c:dLbl>
              <c:idx val="1"/>
              <c:layout>
                <c:manualLayout>
                  <c:x val="-0.21589577865266843"/>
                  <c:y val="6.182257217847769E-2"/>
                </c:manualLayout>
              </c:layout>
              <c:tx>
                <c:rich>
                  <a:bodyPr/>
                  <a:lstStyle/>
                  <a:p>
                    <a:r>
                      <a:rPr lang="en-US" sz="1800"/>
                      <a:t>2</a:t>
                    </a:r>
                    <a:r>
                      <a:rPr lang="en-US"/>
                      <a:t>. Name Your</a:t>
                    </a:r>
                    <a:r>
                      <a:rPr lang="en-US" baseline="0"/>
                      <a:t> Feelings</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389-426F-A20A-8B336ADD78EA}"/>
                </c:ext>
              </c:extLst>
            </c:dLbl>
            <c:dLbl>
              <c:idx val="2"/>
              <c:layout>
                <c:manualLayout>
                  <c:x val="-0.18128423009623987"/>
                  <c:y val="-0.20361119860017499"/>
                </c:manualLayout>
              </c:layout>
              <c:tx>
                <c:rich>
                  <a:bodyPr/>
                  <a:lstStyle/>
                  <a:p>
                    <a:r>
                      <a:rPr lang="en-US" sz="1800" dirty="0"/>
                      <a:t>3</a:t>
                    </a:r>
                    <a:r>
                      <a:rPr lang="en-US" dirty="0"/>
                      <a:t>. Say What You Want or Need From The Other Person</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389-426F-A20A-8B336ADD78EA}"/>
                </c:ext>
              </c:extLst>
            </c:dLbl>
            <c:dLbl>
              <c:idx val="3"/>
              <c:layout>
                <c:manualLayout>
                  <c:x val="5.2034120734908702E-4"/>
                  <c:y val="-0.10900000000000012"/>
                </c:manualLayout>
              </c:layout>
              <c:tx>
                <c:rich>
                  <a:bodyPr/>
                  <a:lstStyle/>
                  <a:p>
                    <a:r>
                      <a:rPr lang="en-US" sz="1800" dirty="0"/>
                      <a:t>4</a:t>
                    </a:r>
                    <a:r>
                      <a:rPr lang="en-US" dirty="0"/>
                      <a:t>. Brainstorm</a:t>
                    </a:r>
                    <a:r>
                      <a:rPr lang="en-US" baseline="0" dirty="0"/>
                      <a:t> Solutions</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389-426F-A20A-8B336ADD78EA}"/>
                </c:ext>
              </c:extLst>
            </c:dLbl>
            <c:dLbl>
              <c:idx val="4"/>
              <c:layout>
                <c:manualLayout>
                  <c:x val="0.15977061461067366"/>
                  <c:y val="-0.16012528433945791"/>
                </c:manualLayout>
              </c:layout>
              <c:tx>
                <c:rich>
                  <a:bodyPr/>
                  <a:lstStyle/>
                  <a:p>
                    <a:r>
                      <a:rPr lang="en-US" sz="1800"/>
                      <a:t>5</a:t>
                    </a:r>
                    <a:r>
                      <a:rPr lang="en-US"/>
                      <a:t>.</a:t>
                    </a:r>
                    <a:r>
                      <a:rPr lang="en-US" baseline="0"/>
                      <a:t> Talk Over Each Idea</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389-426F-A20A-8B336ADD78EA}"/>
                </c:ext>
              </c:extLst>
            </c:dLbl>
            <c:dLbl>
              <c:idx val="5"/>
              <c:layout>
                <c:manualLayout>
                  <c:x val="0.16291797900262625"/>
                  <c:y val="6.6801749781277286E-2"/>
                </c:manualLayout>
              </c:layout>
              <c:tx>
                <c:rich>
                  <a:bodyPr/>
                  <a:lstStyle/>
                  <a:p>
                    <a:r>
                      <a:rPr lang="en-US" sz="1800" dirty="0"/>
                      <a:t>6</a:t>
                    </a:r>
                    <a:r>
                      <a:rPr lang="en-US" dirty="0"/>
                      <a:t>.</a:t>
                    </a:r>
                    <a:r>
                      <a:rPr lang="en-US" baseline="0" dirty="0"/>
                      <a:t> Pick A Positive Solution Together</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389-426F-A20A-8B336ADD78EA}"/>
                </c:ext>
              </c:extLst>
            </c:dLbl>
            <c:dLbl>
              <c:idx val="6"/>
              <c:layout>
                <c:manualLayout>
                  <c:x val="0.11782349081364829"/>
                  <c:y val="0.18500000000000041"/>
                </c:manualLayout>
              </c:layout>
              <c:tx>
                <c:rich>
                  <a:bodyPr/>
                  <a:lstStyle/>
                  <a:p>
                    <a:r>
                      <a:rPr lang="en-US" sz="1800" dirty="0"/>
                      <a:t>7</a:t>
                    </a:r>
                    <a:r>
                      <a:rPr lang="en-US" dirty="0"/>
                      <a:t>. Try It Out</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389-426F-A20A-8B336ADD78EA}"/>
                </c:ext>
              </c:extLst>
            </c:dLbl>
            <c:spPr>
              <a:noFill/>
              <a:ln>
                <a:noFill/>
              </a:ln>
              <a:effectLst/>
            </c:spPr>
            <c:txPr>
              <a:bodyPr/>
              <a:lstStyle/>
              <a:p>
                <a:pPr>
                  <a:defRPr sz="1800" b="1">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numRef>
              <c:f>Sheet1!$A$2:$A$8</c:f>
              <c:numCache>
                <c:formatCode>General</c:formatCode>
                <c:ptCount val="7"/>
              </c:numCache>
            </c:numRef>
          </c:cat>
          <c:val>
            <c:numRef>
              <c:f>Sheet1!$B$2:$B$8</c:f>
              <c:numCache>
                <c:formatCode>General</c:formatCode>
                <c:ptCount val="7"/>
                <c:pt idx="0">
                  <c:v>14.3</c:v>
                </c:pt>
                <c:pt idx="1">
                  <c:v>14.3</c:v>
                </c:pt>
                <c:pt idx="2">
                  <c:v>14.3</c:v>
                </c:pt>
                <c:pt idx="3">
                  <c:v>14.3</c:v>
                </c:pt>
                <c:pt idx="4">
                  <c:v>14.3</c:v>
                </c:pt>
                <c:pt idx="5">
                  <c:v>14.3</c:v>
                </c:pt>
                <c:pt idx="6">
                  <c:v>14.3</c:v>
                </c:pt>
              </c:numCache>
            </c:numRef>
          </c:val>
          <c:extLst>
            <c:ext xmlns:c16="http://schemas.microsoft.com/office/drawing/2014/chart" uri="{C3380CC4-5D6E-409C-BE32-E72D297353CC}">
              <c16:uniqueId val="{00000007-5389-426F-A20A-8B336ADD78EA}"/>
            </c:ext>
          </c:extLst>
        </c:ser>
        <c:dLbls>
          <c:showLegendKey val="0"/>
          <c:showVal val="0"/>
          <c:showCatName val="0"/>
          <c:showSerName val="0"/>
          <c:showPercent val="0"/>
          <c:showBubbleSize val="0"/>
          <c:showLeaderLines val="1"/>
        </c:dLbls>
        <c:firstSliceAng val="0"/>
      </c:pieChart>
      <c:spPr>
        <a:ln>
          <a:noFill/>
        </a:ln>
      </c:spPr>
    </c:plotArea>
    <c:plotVisOnly val="1"/>
    <c:dispBlanksAs val="zero"/>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333333333333388"/>
          <c:y val="1.2987012987012988E-2"/>
          <c:w val="0.62500000000000167"/>
          <c:h val="0.97402597402597579"/>
        </c:manualLayout>
      </c:layout>
      <c:pieChart>
        <c:varyColors val="1"/>
        <c:ser>
          <c:idx val="0"/>
          <c:order val="0"/>
          <c:tx>
            <c:strRef>
              <c:f>Sheet1!$B$1</c:f>
              <c:strCache>
                <c:ptCount val="1"/>
                <c:pt idx="0">
                  <c:v>Sales</c:v>
                </c:pt>
              </c:strCache>
            </c:strRef>
          </c:tx>
          <c:dLbls>
            <c:dLbl>
              <c:idx val="0"/>
              <c:tx>
                <c:rich>
                  <a:bodyPr/>
                  <a:lstStyle/>
                  <a:p>
                    <a:r>
                      <a:rPr lang="en-US"/>
                      <a:t>Take Turns Or</a:t>
                    </a:r>
                    <a:r>
                      <a:rPr lang="en-US" baseline="0"/>
                      <a:t> Share</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7CD-4B63-A0B1-A523CF128D40}"/>
                </c:ext>
              </c:extLst>
            </c:dLbl>
            <c:dLbl>
              <c:idx val="1"/>
              <c:layout>
                <c:manualLayout>
                  <c:x val="-0.17509837051618601"/>
                  <c:y val="8.6976855165831854E-2"/>
                </c:manualLayout>
              </c:layout>
              <c:tx>
                <c:rich>
                  <a:bodyPr/>
                  <a:lstStyle/>
                  <a:p>
                    <a:r>
                      <a:rPr lang="en-US"/>
                      <a:t>Apologize</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7CD-4B63-A0B1-A523CF128D40}"/>
                </c:ext>
              </c:extLst>
            </c:dLbl>
            <c:dLbl>
              <c:idx val="2"/>
              <c:layout>
                <c:manualLayout>
                  <c:x val="-0.1927487423447069"/>
                  <c:y val="-0.10164962334253673"/>
                </c:manualLayout>
              </c:layout>
              <c:tx>
                <c:rich>
                  <a:bodyPr/>
                  <a:lstStyle/>
                  <a:p>
                    <a:r>
                      <a:rPr lang="en-US"/>
                      <a:t>Use Humor</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7CD-4B63-A0B1-A523CF128D40}"/>
                </c:ext>
              </c:extLst>
            </c:dLbl>
            <c:dLbl>
              <c:idx val="3"/>
              <c:layout>
                <c:manualLayout>
                  <c:x val="-0.11941765091863522"/>
                  <c:y val="-0.11021645021645048"/>
                </c:manualLayout>
              </c:layout>
              <c:tx>
                <c:rich>
                  <a:bodyPr/>
                  <a:lstStyle/>
                  <a:p>
                    <a:r>
                      <a:rPr lang="en-US" dirty="0"/>
                      <a:t>Bargain Or Compromise</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7CD-4B63-A0B1-A523CF128D40}"/>
                </c:ext>
              </c:extLst>
            </c:dLbl>
            <c:dLbl>
              <c:idx val="4"/>
              <c:layout>
                <c:manualLayout>
                  <c:x val="0.10455123578302712"/>
                  <c:y val="-0.10696969696969696"/>
                </c:manualLayout>
              </c:layout>
              <c:tx>
                <c:rich>
                  <a:bodyPr/>
                  <a:lstStyle/>
                  <a:p>
                    <a:r>
                      <a:rPr lang="en-US"/>
                      <a:t>Get</a:t>
                    </a:r>
                    <a:r>
                      <a:rPr lang="en-US" baseline="0"/>
                      <a:t> Adult Help</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7CD-4B63-A0B1-A523CF128D40}"/>
                </c:ext>
              </c:extLst>
            </c:dLbl>
            <c:dLbl>
              <c:idx val="5"/>
              <c:layout>
                <c:manualLayout>
                  <c:x val="0.17320335739282658"/>
                  <c:y val="-9.0080444489893566E-2"/>
                </c:manualLayout>
              </c:layout>
              <c:tx>
                <c:rich>
                  <a:bodyPr/>
                  <a:lstStyle/>
                  <a:p>
                    <a:r>
                      <a:rPr lang="en-US"/>
                      <a:t>Avoid Or Postpone</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7CD-4B63-A0B1-A523CF128D40}"/>
                </c:ext>
              </c:extLst>
            </c:dLbl>
            <c:dLbl>
              <c:idx val="6"/>
              <c:layout>
                <c:manualLayout>
                  <c:x val="0.20361865704286974"/>
                  <c:y val="9.8370828646419578E-2"/>
                </c:manualLayout>
              </c:layout>
              <c:tx>
                <c:rich>
                  <a:bodyPr/>
                  <a:lstStyle/>
                  <a:p>
                    <a:r>
                      <a:rPr lang="en-US"/>
                      <a:t>Forget About It</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7CD-4B63-A0B1-A523CF128D40}"/>
                </c:ext>
              </c:extLst>
            </c:dLbl>
            <c:dLbl>
              <c:idx val="7"/>
              <c:layout>
                <c:manualLayout>
                  <c:x val="0.11548490813648293"/>
                  <c:y val="0.16774891774891776"/>
                </c:manualLayout>
              </c:layout>
              <c:tx>
                <c:rich>
                  <a:bodyPr/>
                  <a:lstStyle/>
                  <a:p>
                    <a:r>
                      <a:rPr lang="en-US" dirty="0"/>
                      <a:t>Rock-</a:t>
                    </a:r>
                  </a:p>
                  <a:p>
                    <a:r>
                      <a:rPr lang="en-US" dirty="0"/>
                      <a:t>Paper-</a:t>
                    </a:r>
                  </a:p>
                  <a:p>
                    <a:r>
                      <a:rPr lang="en-US" dirty="0"/>
                      <a:t>Scissors</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7CD-4B63-A0B1-A523CF128D40}"/>
                </c:ext>
              </c:extLst>
            </c:dLbl>
            <c:spPr>
              <a:noFill/>
              <a:ln>
                <a:noFill/>
              </a:ln>
              <a:effectLst/>
            </c:spPr>
            <c:txPr>
              <a:bodyPr/>
              <a:lstStyle/>
              <a:p>
                <a:pPr>
                  <a:defRPr sz="2000" b="1">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numRef>
              <c:f>Sheet1!$A$2:$A$9</c:f>
              <c:numCache>
                <c:formatCode>General</c:formatCode>
                <c:ptCount val="8"/>
              </c:numCache>
            </c:numRef>
          </c:cat>
          <c:val>
            <c:numRef>
              <c:f>Sheet1!$B$2:$B$9</c:f>
              <c:numCache>
                <c:formatCode>General</c:formatCode>
                <c:ptCount val="8"/>
                <c:pt idx="0">
                  <c:v>12.5</c:v>
                </c:pt>
                <c:pt idx="1">
                  <c:v>12.5</c:v>
                </c:pt>
                <c:pt idx="2">
                  <c:v>12.5</c:v>
                </c:pt>
                <c:pt idx="3">
                  <c:v>12.5</c:v>
                </c:pt>
                <c:pt idx="4">
                  <c:v>12.5</c:v>
                </c:pt>
                <c:pt idx="5">
                  <c:v>12.5</c:v>
                </c:pt>
                <c:pt idx="6">
                  <c:v>12.5</c:v>
                </c:pt>
                <c:pt idx="7">
                  <c:v>12.5</c:v>
                </c:pt>
              </c:numCache>
            </c:numRef>
          </c:val>
          <c:extLst>
            <c:ext xmlns:c16="http://schemas.microsoft.com/office/drawing/2014/chart" uri="{C3380CC4-5D6E-409C-BE32-E72D297353CC}">
              <c16:uniqueId val="{00000008-17CD-4B63-A0B1-A523CF128D40}"/>
            </c:ext>
          </c:extLst>
        </c:ser>
        <c:dLbls>
          <c:showLegendKey val="0"/>
          <c:showVal val="0"/>
          <c:showCatName val="0"/>
          <c:showSerName val="0"/>
          <c:showPercent val="0"/>
          <c:showBubbleSize val="0"/>
          <c:showLeaderLines val="1"/>
        </c:dLbls>
        <c:firstSliceAng val="0"/>
      </c:pieChart>
    </c:plotArea>
    <c:plotVisOnly val="1"/>
    <c:dispBlanksAs val="zero"/>
    <c:showDLblsOverMax val="0"/>
  </c:chart>
  <c:spPr>
    <a:ln>
      <a:noFill/>
    </a:ln>
  </c:spPr>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05F9609-9FBA-43C2-90BB-7B166136EEAE}" type="datetimeFigureOut">
              <a:rPr lang="en-US" smtClean="0"/>
              <a:t>9/26/2018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18D1849-CE1F-4E09-A230-C0FF8516F754}" type="slidenum">
              <a:rPr lang="en-US" smtClean="0"/>
              <a:t>‹#›</a:t>
            </a:fld>
            <a:endParaRPr lang="en-US"/>
          </a:p>
        </p:txBody>
      </p:sp>
    </p:spTree>
    <p:extLst>
      <p:ext uri="{BB962C8B-B14F-4D97-AF65-F5344CB8AC3E}">
        <p14:creationId xmlns:p14="http://schemas.microsoft.com/office/powerpoint/2010/main" val="178559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839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1187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39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39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839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E66DCE4B-CBDC-43EC-90AB-3D5FB25C6EE3}" type="slidenum">
              <a:rPr lang="en-US"/>
              <a:pPr>
                <a:defRPr/>
              </a:pPr>
              <a:t>‹#›</a:t>
            </a:fld>
            <a:endParaRPr lang="en-US" dirty="0"/>
          </a:p>
        </p:txBody>
      </p:sp>
    </p:spTree>
    <p:extLst>
      <p:ext uri="{BB962C8B-B14F-4D97-AF65-F5344CB8AC3E}">
        <p14:creationId xmlns:p14="http://schemas.microsoft.com/office/powerpoint/2010/main" val="3343884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08A06B81-24B1-446E-8258-0C165BC7CE63}" type="slidenum">
              <a:rPr lang="en-US" smtClean="0"/>
              <a:pPr/>
              <a:t>1</a:t>
            </a:fld>
            <a:endParaRPr lang="en-US" dirty="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E062CC6E-90C7-4AAA-B046-7417AEEED77A}" type="slidenum">
              <a:rPr lang="en-US" smtClean="0"/>
              <a:pPr/>
              <a:t>11</a:t>
            </a:fld>
            <a:endParaRPr lang="en-US" dirty="0"/>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p>
            <a:fld id="{6DB05676-53BC-49EA-919E-7FD4A46E2E2C}" type="slidenum">
              <a:rPr lang="en-US" smtClean="0"/>
              <a:pPr/>
              <a:t>12</a:t>
            </a:fld>
            <a:endParaRPr lang="en-US" dirty="0"/>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C110C90D-5057-4561-A1A8-8A8042096E71}" type="slidenum">
              <a:rPr lang="en-US" smtClean="0"/>
              <a:pPr/>
              <a:t>13</a:t>
            </a:fld>
            <a:endParaRPr lang="en-US" dirty="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p>
            <a:fld id="{6DB05676-53BC-49EA-919E-7FD4A46E2E2C}" type="slidenum">
              <a:rPr lang="en-US" smtClean="0"/>
              <a:pPr/>
              <a:t>17</a:t>
            </a:fld>
            <a:endParaRPr lang="en-US" dirty="0"/>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p:spPr>
        <p:txBody>
          <a:bodyPr/>
          <a:lstStyle/>
          <a:p>
            <a:fld id="{3658C3BA-0897-4489-A9FD-38FBD5142D2F}" type="slidenum">
              <a:rPr lang="en-US" smtClean="0"/>
              <a:pPr/>
              <a:t>18</a:t>
            </a:fld>
            <a:endParaRPr lang="en-US" dirty="0"/>
          </a:p>
        </p:txBody>
      </p:sp>
      <p:sp>
        <p:nvSpPr>
          <p:cNvPr id="187395" name="Rectangle 2"/>
          <p:cNvSpPr>
            <a:spLocks noGrp="1" noRot="1" noChangeAspect="1" noChangeArrowheads="1" noTextEdit="1"/>
          </p:cNvSpPr>
          <p:nvPr>
            <p:ph type="sldImg"/>
          </p:nvPr>
        </p:nvSpPr>
        <p:spPr>
          <a:ln/>
        </p:spPr>
      </p:sp>
      <p:sp>
        <p:nvSpPr>
          <p:cNvPr id="18739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p:spPr>
        <p:txBody>
          <a:bodyPr/>
          <a:lstStyle/>
          <a:p>
            <a:fld id="{5DE03292-5D5D-467D-9827-497DE750231B}" type="slidenum">
              <a:rPr lang="en-US" smtClean="0"/>
              <a:pPr/>
              <a:t>19</a:t>
            </a:fld>
            <a:endParaRPr lang="en-US" dirty="0"/>
          </a:p>
        </p:txBody>
      </p:sp>
      <p:sp>
        <p:nvSpPr>
          <p:cNvPr id="188419" name="Rectangle 2"/>
          <p:cNvSpPr>
            <a:spLocks noGrp="1" noRot="1" noChangeAspect="1" noChangeArrowheads="1" noTextEdit="1"/>
          </p:cNvSpPr>
          <p:nvPr>
            <p:ph type="sldImg"/>
          </p:nvPr>
        </p:nvSpPr>
        <p:spPr>
          <a:ln/>
        </p:spPr>
      </p:sp>
      <p:sp>
        <p:nvSpPr>
          <p:cNvPr id="18842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a:spcBef>
                <a:spcPct val="0"/>
              </a:spcBef>
            </a:pPr>
            <a:r>
              <a:rPr lang="en-US" dirty="0"/>
              <a:t>Lack of warmth and involvement</a:t>
            </a:r>
          </a:p>
          <a:p>
            <a:pPr>
              <a:spcBef>
                <a:spcPct val="0"/>
              </a:spcBef>
            </a:pPr>
            <a:r>
              <a:rPr lang="en-US" dirty="0"/>
              <a:t>One of two types of discipline styles</a:t>
            </a:r>
          </a:p>
          <a:p>
            <a:pPr>
              <a:spcBef>
                <a:spcPct val="0"/>
              </a:spcBef>
            </a:pPr>
            <a:r>
              <a:rPr lang="en-US" b="1" i="1" dirty="0"/>
              <a:t>Permissive</a:t>
            </a:r>
            <a:r>
              <a:rPr lang="en-US" dirty="0"/>
              <a:t> and tolerant without setting clear limits to aggressive behavior</a:t>
            </a:r>
          </a:p>
          <a:p>
            <a:pPr>
              <a:spcBef>
                <a:spcPct val="0"/>
              </a:spcBef>
            </a:pPr>
            <a:r>
              <a:rPr lang="en-US" b="1" i="1" dirty="0"/>
              <a:t>Authoritarian or autocratic</a:t>
            </a:r>
            <a:r>
              <a:rPr lang="en-US" dirty="0"/>
              <a:t> (vs authoritative), overly restrictive, children dominated, not allowed to make choices.  In this setting it is difficult for a child to develop a conscience because he is always told how to act.  {In it’s extreme “power-assertive” form, physical punishment and violent outburst are the standard of behavior—violence begets violence.  These homes role model power and control as a value system.  Consequently, the bullying behavior is indirectly or directly being reinforced at home.}</a:t>
            </a:r>
          </a:p>
          <a:p>
            <a:pPr>
              <a:spcBef>
                <a:spcPct val="0"/>
              </a:spcBef>
            </a:pPr>
            <a:r>
              <a:rPr lang="en-US" dirty="0"/>
              <a:t> </a:t>
            </a:r>
          </a:p>
          <a:p>
            <a:pPr>
              <a:spcBef>
                <a:spcPct val="0"/>
              </a:spcBef>
            </a:pPr>
            <a:r>
              <a:rPr lang="en-US" dirty="0"/>
              <a:t>These two combinations can be summarized as: 1)  too little love and too much freedom and 2) two little love and not enough freedom.</a:t>
            </a:r>
          </a:p>
          <a:p>
            <a:pPr>
              <a:spcBef>
                <a:spcPct val="0"/>
              </a:spcBef>
            </a:pPr>
            <a:r>
              <a:rPr lang="en-US" dirty="0"/>
              <a:t> </a:t>
            </a:r>
          </a:p>
          <a:p>
            <a:pPr>
              <a:spcBef>
                <a:spcPct val="0"/>
              </a:spcBef>
            </a:pPr>
            <a:r>
              <a:rPr lang="en-US" dirty="0"/>
              <a:t>“Different styles of parenting seem to nourish, or beat down, a child’s nascent (developing or emerging) conscience.  Both autocratic and permissive parenting, although they seem like opposites, tend to shape the same behavior and attitudes in children.  Children of permissive parents often struggle to learn the limits of acceptable behavior.  They typically develop poor self-control, perhaps because “anything-goes” parenting conveys the message that none is needed.  Autocratic parenting says that the course of control is outside the child—namely, parents—so there is no need to develop an inner moral compass.”  (</a:t>
            </a:r>
            <a:r>
              <a:rPr lang="en-US" u="sng" dirty="0"/>
              <a:t>Newsweek</a:t>
            </a:r>
            <a:r>
              <a:rPr lang="en-US" dirty="0"/>
              <a:t>, March 13, 2000, “Learning Right From Wrong,” by Sharon Begley and Claudia Kalb)</a:t>
            </a:r>
          </a:p>
          <a:p>
            <a:pPr>
              <a:spcBef>
                <a:spcPct val="0"/>
              </a:spcBef>
            </a:pPr>
            <a:r>
              <a:rPr lang="en-US" dirty="0"/>
              <a:t> </a:t>
            </a:r>
          </a:p>
          <a:p>
            <a:pPr>
              <a:spcBef>
                <a:spcPct val="0"/>
              </a:spcBef>
            </a:pPr>
            <a:r>
              <a:rPr lang="en-US" dirty="0"/>
              <a:t>In either case children aren’t able to </a:t>
            </a:r>
            <a:r>
              <a:rPr lang="en-US" b="1" i="1" dirty="0"/>
              <a:t>internalize</a:t>
            </a:r>
            <a:r>
              <a:rPr lang="en-US" dirty="0"/>
              <a:t> the concept of right vs. wrong.</a:t>
            </a:r>
          </a:p>
          <a:p>
            <a:pPr>
              <a:spcBef>
                <a:spcPct val="0"/>
              </a:spcBef>
            </a:pPr>
            <a:endParaRPr lang="en-US" dirty="0"/>
          </a:p>
        </p:txBody>
      </p:sp>
      <p:sp>
        <p:nvSpPr>
          <p:cNvPr id="140292" name="Slide Number Placeholder 3"/>
          <p:cNvSpPr>
            <a:spLocks noGrp="1"/>
          </p:cNvSpPr>
          <p:nvPr>
            <p:ph type="sldNum" sz="quarter" idx="5"/>
          </p:nvPr>
        </p:nvSpPr>
        <p:spPr>
          <a:noFill/>
        </p:spPr>
        <p:txBody>
          <a:bodyPr/>
          <a:lstStyle/>
          <a:p>
            <a:fld id="{2E758DC3-C7E6-4962-BC71-E60CD952B961}" type="slidenum">
              <a:rPr lang="en-US" smtClean="0"/>
              <a:pPr/>
              <a:t>20</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p>
            <a:fld id="{6DB05676-53BC-49EA-919E-7FD4A46E2E2C}" type="slidenum">
              <a:rPr lang="en-US" smtClean="0"/>
              <a:pPr/>
              <a:t>22</a:t>
            </a:fld>
            <a:endParaRPr lang="en-US" dirty="0"/>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p>
            <a:fld id="{6DB05676-53BC-49EA-919E-7FD4A46E2E2C}" type="slidenum">
              <a:rPr lang="en-US" smtClean="0"/>
              <a:pPr/>
              <a:t>23</a:t>
            </a:fld>
            <a:endParaRPr lang="en-US" dirty="0"/>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p>
            <a:fld id="{6DB05676-53BC-49EA-919E-7FD4A46E2E2C}" type="slidenum">
              <a:rPr lang="en-US" smtClean="0"/>
              <a:pPr/>
              <a:t>24</a:t>
            </a:fld>
            <a:endParaRPr lang="en-US"/>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E32D79F2-C940-499D-8DC0-B082ED2EB1FA}" type="slidenum">
              <a:rPr lang="en-US" smtClean="0"/>
              <a:pPr/>
              <a:t>2</a:t>
            </a:fld>
            <a:endParaRPr lang="en-US" dirty="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p>
            <a:fld id="{6DB05676-53BC-49EA-919E-7FD4A46E2E2C}" type="slidenum">
              <a:rPr lang="en-US" smtClean="0"/>
              <a:pPr/>
              <a:t>25</a:t>
            </a:fld>
            <a:endParaRPr lang="en-US"/>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a:noFill/>
        </p:spPr>
        <p:txBody>
          <a:bodyPr/>
          <a:lstStyle/>
          <a:p>
            <a:r>
              <a:rPr lang="en-US" dirty="0">
                <a:latin typeface="Times New Roman" pitchFamily="18" charset="0"/>
                <a:ea typeface="ＭＳ Ｐゴシック" pitchFamily="34" charset="-128"/>
              </a:rPr>
              <a:t>Bully-Free Schools: Circle of Support for Learning</a:t>
            </a:r>
          </a:p>
        </p:txBody>
      </p:sp>
      <p:sp>
        <p:nvSpPr>
          <p:cNvPr id="120835" name="Rectangle 6"/>
          <p:cNvSpPr>
            <a:spLocks noGrp="1" noChangeArrowheads="1"/>
          </p:cNvSpPr>
          <p:nvPr>
            <p:ph type="ftr" sz="quarter" idx="4"/>
          </p:nvPr>
        </p:nvSpPr>
        <p:spPr>
          <a:noFill/>
        </p:spPr>
        <p:txBody>
          <a:bodyPr/>
          <a:lstStyle/>
          <a:p>
            <a:r>
              <a:rPr lang="en-US" dirty="0">
                <a:latin typeface="Times New Roman" pitchFamily="18" charset="0"/>
                <a:ea typeface="ＭＳ Ｐゴシック" pitchFamily="34" charset="-128"/>
              </a:rPr>
              <a:t>Optimal Learning, LLC: deelindenberger@mac.com</a:t>
            </a:r>
          </a:p>
        </p:txBody>
      </p:sp>
      <p:sp>
        <p:nvSpPr>
          <p:cNvPr id="120836" name="Rectangle 7"/>
          <p:cNvSpPr>
            <a:spLocks noGrp="1" noChangeArrowheads="1"/>
          </p:cNvSpPr>
          <p:nvPr>
            <p:ph type="sldNum" sz="quarter" idx="5"/>
          </p:nvPr>
        </p:nvSpPr>
        <p:spPr>
          <a:noFill/>
        </p:spPr>
        <p:txBody>
          <a:bodyPr/>
          <a:lstStyle/>
          <a:p>
            <a:fld id="{AF213CE5-A8D4-4298-A469-755717836C3D}" type="slidenum">
              <a:rPr lang="en-US" smtClean="0"/>
              <a:pPr/>
              <a:t>26</a:t>
            </a:fld>
            <a:endParaRPr lang="en-US" dirty="0"/>
          </a:p>
        </p:txBody>
      </p:sp>
      <p:sp>
        <p:nvSpPr>
          <p:cNvPr id="120837" name="Rectangle 2"/>
          <p:cNvSpPr>
            <a:spLocks noGrp="1" noRot="1" noChangeAspect="1" noChangeArrowheads="1" noTextEdit="1"/>
          </p:cNvSpPr>
          <p:nvPr>
            <p:ph type="sldImg"/>
          </p:nvPr>
        </p:nvSpPr>
        <p:spPr>
          <a:ln/>
        </p:spPr>
      </p:sp>
      <p:sp>
        <p:nvSpPr>
          <p:cNvPr id="120838" name="Rectangle 3"/>
          <p:cNvSpPr>
            <a:spLocks noGrp="1" noChangeArrowheads="1"/>
          </p:cNvSpPr>
          <p:nvPr>
            <p:ph type="body" idx="1"/>
          </p:nvPr>
        </p:nvSpPr>
        <p:spPr>
          <a:noFill/>
          <a:ln/>
        </p:spPr>
        <p:txBody>
          <a:bodyPr/>
          <a:lstStyle/>
          <a:p>
            <a:pPr eaLnBrk="1" hangingPunct="1"/>
            <a:r>
              <a:rPr lang="en-US" dirty="0">
                <a:latin typeface="Times New Roman" pitchFamily="18" charset="0"/>
                <a:ea typeface="ＭＳ Ｐゴシック" pitchFamily="34" charset="-128"/>
              </a:rPr>
              <a:t>Much has been learned over the past 30 or so years about what does and doesn’t work.  </a:t>
            </a:r>
          </a:p>
          <a:p>
            <a:pPr eaLnBrk="1" hangingPunct="1"/>
            <a:r>
              <a:rPr lang="en-US" dirty="0">
                <a:latin typeface="Times New Roman" pitchFamily="18" charset="0"/>
                <a:ea typeface="ＭＳ Ｐゴシック" pitchFamily="34" charset="-128"/>
              </a:rPr>
              <a:t>Research by Dan Olweus, Stan Davis, Carol Dweck, and others highlights some promising strategies; </a:t>
            </a:r>
          </a:p>
          <a:p>
            <a:pPr eaLnBrk="1" hangingPunct="1"/>
            <a:r>
              <a:rPr lang="en-US" b="1" dirty="0">
                <a:latin typeface="Times New Roman" pitchFamily="18" charset="0"/>
                <a:ea typeface="ＭＳ Ｐゴシック" pitchFamily="34" charset="-128"/>
              </a:rPr>
              <a:t>There are still proponents of many well-intended and uninformed approaches</a:t>
            </a:r>
            <a:endParaRPr lang="en-US" dirty="0">
              <a:latin typeface="Times New Roman" pitchFamily="18" charset="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p:spPr>
        <p:txBody>
          <a:bodyPr/>
          <a:lstStyle/>
          <a:p>
            <a:r>
              <a:rPr lang="en-US"/>
              <a:t>SEL programming strives to achieve these goals, and research indicates it is effective in doing so. Compared to control groups, not only do students who participate in SEL programs demonstrate significant gains in their social and emotional skills; they show higher levels of prosocial behavior, more favorable attitudes toward school and others, and better academic achievement. They also experience lower levels of conduct problems and emotional distress. In other words, SEL programming is associated with multiple positive benefits. It can foster educational and social conditions that make bullying far less likely.</a:t>
            </a:r>
          </a:p>
        </p:txBody>
      </p:sp>
      <p:sp>
        <p:nvSpPr>
          <p:cNvPr id="77828" name="Slide Number Placeholder 3"/>
          <p:cNvSpPr>
            <a:spLocks noGrp="1"/>
          </p:cNvSpPr>
          <p:nvPr>
            <p:ph type="sldNum" sz="quarter" idx="5"/>
          </p:nvPr>
        </p:nvSpPr>
        <p:spPr>
          <a:noFill/>
          <a:ln>
            <a:miter lim="800000"/>
            <a:headEnd/>
            <a:tailEnd/>
          </a:ln>
        </p:spPr>
        <p:txBody>
          <a:bodyPr/>
          <a:lstStyle/>
          <a:p>
            <a:fld id="{099255AE-2998-4444-82DF-71658E1F18C5}" type="slidenum">
              <a:rPr lang="en-US" smtClean="0"/>
              <a:pPr/>
              <a:t>27</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p:spPr>
        <p:txBody>
          <a:bodyPr/>
          <a:lstStyle/>
          <a:p>
            <a:r>
              <a:rPr lang="en-US"/>
              <a:t>SEL programming strives to achieve these goals, and research indicates it is effective in doing so. Compared to control groups, not only do students who participate in SEL programs demonstrate significant gains in their social and emotional skills; they show higher levels of prosocial behavior, more favorable attitudes toward school and others, and better academic achievement. They also experience lower levels of conduct problems and emotional distress. In other words, SEL programming is associated with multiple positive benefits. It can foster educational and social conditions that make bullying far less likely.</a:t>
            </a:r>
          </a:p>
        </p:txBody>
      </p:sp>
      <p:sp>
        <p:nvSpPr>
          <p:cNvPr id="77828" name="Slide Number Placeholder 3"/>
          <p:cNvSpPr>
            <a:spLocks noGrp="1"/>
          </p:cNvSpPr>
          <p:nvPr>
            <p:ph type="sldNum" sz="quarter" idx="5"/>
          </p:nvPr>
        </p:nvSpPr>
        <p:spPr>
          <a:noFill/>
          <a:ln>
            <a:miter lim="800000"/>
            <a:headEnd/>
            <a:tailEnd/>
          </a:ln>
        </p:spPr>
        <p:txBody>
          <a:bodyPr/>
          <a:lstStyle/>
          <a:p>
            <a:fld id="{099255AE-2998-4444-82DF-71658E1F18C5}" type="slidenum">
              <a:rPr lang="en-US" smtClean="0"/>
              <a:pPr/>
              <a:t>28</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B55EF2FD-C011-4FA6-A703-3848744DB9F4}" type="slidenum">
              <a:rPr lang="en-US" smtClean="0"/>
              <a:pPr/>
              <a:t>29</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B55EF2FD-C011-4FA6-A703-3848744DB9F4}" type="slidenum">
              <a:rPr lang="en-US" smtClean="0"/>
              <a:pPr/>
              <a:t>30</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7"/>
          <p:cNvSpPr>
            <a:spLocks noGrp="1" noChangeArrowheads="1"/>
          </p:cNvSpPr>
          <p:nvPr>
            <p:ph type="sldNum" sz="quarter" idx="5"/>
          </p:nvPr>
        </p:nvSpPr>
        <p:spPr>
          <a:noFill/>
        </p:spPr>
        <p:txBody>
          <a:bodyPr/>
          <a:lstStyle/>
          <a:p>
            <a:fld id="{803248BF-6DD4-458B-8DB1-6E902DB19B0C}" type="slidenum">
              <a:rPr lang="en-US" smtClean="0">
                <a:latin typeface="Arial" pitchFamily="34" charset="0"/>
              </a:rPr>
              <a:pPr/>
              <a:t>31</a:t>
            </a:fld>
            <a:endParaRPr lang="en-US">
              <a:latin typeface="Arial" pitchFamily="34" charset="0"/>
            </a:endParaRPr>
          </a:p>
        </p:txBody>
      </p:sp>
      <p:sp>
        <p:nvSpPr>
          <p:cNvPr id="265219" name="Rectangle 2"/>
          <p:cNvSpPr>
            <a:spLocks noGrp="1" noRot="1" noChangeAspect="1" noChangeArrowheads="1" noTextEdit="1"/>
          </p:cNvSpPr>
          <p:nvPr>
            <p:ph type="sldImg"/>
          </p:nvPr>
        </p:nvSpPr>
        <p:spPr>
          <a:ln/>
        </p:spPr>
      </p:sp>
      <p:sp>
        <p:nvSpPr>
          <p:cNvPr id="265220"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7"/>
          <p:cNvSpPr>
            <a:spLocks noGrp="1" noChangeArrowheads="1"/>
          </p:cNvSpPr>
          <p:nvPr>
            <p:ph type="sldNum" sz="quarter" idx="5"/>
          </p:nvPr>
        </p:nvSpPr>
        <p:spPr>
          <a:noFill/>
        </p:spPr>
        <p:txBody>
          <a:bodyPr/>
          <a:lstStyle/>
          <a:p>
            <a:fld id="{803248BF-6DD4-458B-8DB1-6E902DB19B0C}" type="slidenum">
              <a:rPr lang="en-US" smtClean="0">
                <a:latin typeface="Arial" pitchFamily="34" charset="0"/>
              </a:rPr>
              <a:pPr/>
              <a:t>33</a:t>
            </a:fld>
            <a:endParaRPr lang="en-US">
              <a:latin typeface="Arial" pitchFamily="34" charset="0"/>
            </a:endParaRPr>
          </a:p>
        </p:txBody>
      </p:sp>
      <p:sp>
        <p:nvSpPr>
          <p:cNvPr id="265219" name="Rectangle 2"/>
          <p:cNvSpPr>
            <a:spLocks noGrp="1" noRot="1" noChangeAspect="1" noChangeArrowheads="1" noTextEdit="1"/>
          </p:cNvSpPr>
          <p:nvPr>
            <p:ph type="sldImg"/>
          </p:nvPr>
        </p:nvSpPr>
        <p:spPr>
          <a:ln/>
        </p:spPr>
      </p:sp>
      <p:sp>
        <p:nvSpPr>
          <p:cNvPr id="265220"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p:spPr>
        <p:txBody>
          <a:bodyPr/>
          <a:lstStyle/>
          <a:p>
            <a:fld id="{19B62F38-6C89-46A4-9F7E-471F8BED7DDF}" type="slidenum">
              <a:rPr lang="en-US" smtClean="0"/>
              <a:pPr/>
              <a:t>34</a:t>
            </a:fld>
            <a:endParaRPr lang="en-US" dirty="0"/>
          </a:p>
        </p:txBody>
      </p:sp>
      <p:sp>
        <p:nvSpPr>
          <p:cNvPr id="202755" name="Rectangle 2"/>
          <p:cNvSpPr>
            <a:spLocks noGrp="1" noRot="1" noChangeAspect="1" noChangeArrowheads="1" noTextEdit="1"/>
          </p:cNvSpPr>
          <p:nvPr>
            <p:ph type="sldImg"/>
          </p:nvPr>
        </p:nvSpPr>
        <p:spPr>
          <a:ln/>
        </p:spPr>
      </p:sp>
      <p:sp>
        <p:nvSpPr>
          <p:cNvPr id="20275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p>
            <a:fld id="{6DB05676-53BC-49EA-919E-7FD4A46E2E2C}" type="slidenum">
              <a:rPr lang="en-US" smtClean="0"/>
              <a:pPr/>
              <a:t>35</a:t>
            </a:fld>
            <a:endParaRPr lang="en-US" dirty="0"/>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p:spPr>
        <p:txBody>
          <a:bodyPr/>
          <a:lstStyle/>
          <a:p>
            <a:fld id="{19B62F38-6C89-46A4-9F7E-471F8BED7DDF}" type="slidenum">
              <a:rPr lang="en-US" smtClean="0"/>
              <a:pPr/>
              <a:t>3</a:t>
            </a:fld>
            <a:endParaRPr lang="en-US" dirty="0"/>
          </a:p>
        </p:txBody>
      </p:sp>
      <p:sp>
        <p:nvSpPr>
          <p:cNvPr id="202755" name="Rectangle 2"/>
          <p:cNvSpPr>
            <a:spLocks noGrp="1" noRot="1" noChangeAspect="1" noChangeArrowheads="1" noTextEdit="1"/>
          </p:cNvSpPr>
          <p:nvPr>
            <p:ph type="sldImg"/>
          </p:nvPr>
        </p:nvSpPr>
        <p:spPr>
          <a:ln/>
        </p:spPr>
      </p:sp>
      <p:sp>
        <p:nvSpPr>
          <p:cNvPr id="20275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p>
            <a:fld id="{6DB05676-53BC-49EA-919E-7FD4A46E2E2C}" type="slidenum">
              <a:rPr lang="en-US" smtClean="0"/>
              <a:pPr/>
              <a:t>37</a:t>
            </a:fld>
            <a:endParaRPr lang="en-US" dirty="0"/>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p>
            <a:fld id="{6DB05676-53BC-49EA-919E-7FD4A46E2E2C}" type="slidenum">
              <a:rPr lang="en-US" smtClean="0"/>
              <a:pPr/>
              <a:t>38</a:t>
            </a:fld>
            <a:endParaRPr lang="en-US" dirty="0"/>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p:spPr>
        <p:txBody>
          <a:bodyPr/>
          <a:lstStyle/>
          <a:p>
            <a:fld id="{19B62F38-6C89-46A4-9F7E-471F8BED7DDF}" type="slidenum">
              <a:rPr lang="en-US" smtClean="0"/>
              <a:pPr/>
              <a:t>39</a:t>
            </a:fld>
            <a:endParaRPr lang="en-US" dirty="0"/>
          </a:p>
        </p:txBody>
      </p:sp>
      <p:sp>
        <p:nvSpPr>
          <p:cNvPr id="202755" name="Rectangle 2"/>
          <p:cNvSpPr>
            <a:spLocks noGrp="1" noRot="1" noChangeAspect="1" noChangeArrowheads="1" noTextEdit="1"/>
          </p:cNvSpPr>
          <p:nvPr>
            <p:ph type="sldImg"/>
          </p:nvPr>
        </p:nvSpPr>
        <p:spPr>
          <a:ln/>
        </p:spPr>
      </p:sp>
      <p:sp>
        <p:nvSpPr>
          <p:cNvPr id="20275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7"/>
          <p:cNvSpPr>
            <a:spLocks noGrp="1" noChangeArrowheads="1"/>
          </p:cNvSpPr>
          <p:nvPr>
            <p:ph type="sldNum" sz="quarter" idx="5"/>
          </p:nvPr>
        </p:nvSpPr>
        <p:spPr>
          <a:noFill/>
        </p:spPr>
        <p:txBody>
          <a:bodyPr/>
          <a:lstStyle/>
          <a:p>
            <a:fld id="{228707EE-9593-431A-AA14-32D1CEA1562E}" type="slidenum">
              <a:rPr lang="en-US" smtClean="0">
                <a:latin typeface="Arial" pitchFamily="34" charset="0"/>
              </a:rPr>
              <a:pPr/>
              <a:t>40</a:t>
            </a:fld>
            <a:endParaRPr lang="en-US" dirty="0">
              <a:latin typeface="Arial" pitchFamily="34" charset="0"/>
            </a:endParaRPr>
          </a:p>
        </p:txBody>
      </p:sp>
      <p:sp>
        <p:nvSpPr>
          <p:cNvPr id="278531" name="Rectangle 2"/>
          <p:cNvSpPr>
            <a:spLocks noGrp="1" noRot="1" noChangeAspect="1" noChangeArrowheads="1" noTextEdit="1"/>
          </p:cNvSpPr>
          <p:nvPr>
            <p:ph type="sldImg"/>
          </p:nvPr>
        </p:nvSpPr>
        <p:spPr>
          <a:ln/>
        </p:spPr>
      </p:sp>
      <p:sp>
        <p:nvSpPr>
          <p:cNvPr id="278532"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a:spLocks noGrp="1" noChangeArrowheads="1"/>
          </p:cNvSpPr>
          <p:nvPr>
            <p:ph type="sldNum" sz="quarter" idx="5"/>
          </p:nvPr>
        </p:nvSpPr>
        <p:spPr>
          <a:noFill/>
        </p:spPr>
        <p:txBody>
          <a:bodyPr/>
          <a:lstStyle/>
          <a:p>
            <a:fld id="{67EB5D49-09CA-478A-8C89-6BE71A3EA85C}" type="slidenum">
              <a:rPr lang="en-US" smtClean="0"/>
              <a:pPr/>
              <a:t>41</a:t>
            </a:fld>
            <a:endParaRPr lang="en-US" dirty="0"/>
          </a:p>
        </p:txBody>
      </p:sp>
      <p:sp>
        <p:nvSpPr>
          <p:cNvPr id="203779" name="Rectangle 2"/>
          <p:cNvSpPr>
            <a:spLocks noGrp="1" noRot="1" noChangeAspect="1" noChangeArrowheads="1" noTextEdit="1"/>
          </p:cNvSpPr>
          <p:nvPr>
            <p:ph type="sldImg"/>
          </p:nvPr>
        </p:nvSpPr>
        <p:spPr>
          <a:ln/>
        </p:spPr>
      </p:sp>
      <p:sp>
        <p:nvSpPr>
          <p:cNvPr id="20378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a:spLocks noGrp="1" noChangeArrowheads="1"/>
          </p:cNvSpPr>
          <p:nvPr>
            <p:ph type="sldNum" sz="quarter" idx="5"/>
          </p:nvPr>
        </p:nvSpPr>
        <p:spPr>
          <a:noFill/>
        </p:spPr>
        <p:txBody>
          <a:bodyPr/>
          <a:lstStyle/>
          <a:p>
            <a:fld id="{67EB5D49-09CA-478A-8C89-6BE71A3EA85C}" type="slidenum">
              <a:rPr lang="en-US" smtClean="0"/>
              <a:pPr/>
              <a:t>42</a:t>
            </a:fld>
            <a:endParaRPr lang="en-US" dirty="0"/>
          </a:p>
        </p:txBody>
      </p:sp>
      <p:sp>
        <p:nvSpPr>
          <p:cNvPr id="203779" name="Rectangle 2"/>
          <p:cNvSpPr>
            <a:spLocks noGrp="1" noRot="1" noChangeAspect="1" noChangeArrowheads="1" noTextEdit="1"/>
          </p:cNvSpPr>
          <p:nvPr>
            <p:ph type="sldImg"/>
          </p:nvPr>
        </p:nvSpPr>
        <p:spPr>
          <a:ln/>
        </p:spPr>
      </p:sp>
      <p:sp>
        <p:nvSpPr>
          <p:cNvPr id="20378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7"/>
          <p:cNvSpPr>
            <a:spLocks noGrp="1" noChangeArrowheads="1"/>
          </p:cNvSpPr>
          <p:nvPr>
            <p:ph type="sldNum" sz="quarter" idx="5"/>
          </p:nvPr>
        </p:nvSpPr>
        <p:spPr>
          <a:noFill/>
        </p:spPr>
        <p:txBody>
          <a:bodyPr/>
          <a:lstStyle/>
          <a:p>
            <a:fld id="{69495E17-F8D1-4F92-926F-D3E9DCF83202}" type="slidenum">
              <a:rPr lang="en-US" smtClean="0">
                <a:latin typeface="Arial" pitchFamily="34" charset="0"/>
              </a:rPr>
              <a:pPr/>
              <a:t>4</a:t>
            </a:fld>
            <a:endParaRPr lang="en-US">
              <a:latin typeface="Arial" pitchFamily="34" charset="0"/>
            </a:endParaRPr>
          </a:p>
        </p:txBody>
      </p:sp>
      <p:sp>
        <p:nvSpPr>
          <p:cNvPr id="249859" name="Rectangle 2"/>
          <p:cNvSpPr>
            <a:spLocks noGrp="1" noRot="1" noChangeAspect="1" noChangeArrowheads="1" noTextEdit="1"/>
          </p:cNvSpPr>
          <p:nvPr>
            <p:ph type="sldImg"/>
          </p:nvPr>
        </p:nvSpPr>
        <p:spPr>
          <a:ln/>
        </p:spPr>
      </p:sp>
      <p:sp>
        <p:nvSpPr>
          <p:cNvPr id="249860"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F5A9600F-9A5D-4216-8980-9FF3FA9D2FEE}" type="slidenum">
              <a:rPr lang="en-US" smtClean="0"/>
              <a:pPr/>
              <a:t>5</a:t>
            </a:fld>
            <a:endParaRPr lang="en-US" dirty="0"/>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40856C42-0F3A-4763-A644-AEAD5F67B0A0}" type="slidenum">
              <a:rPr lang="en-US" smtClean="0"/>
              <a:pPr/>
              <a:t>6</a:t>
            </a:fld>
            <a:endParaRPr lang="en-US" dirty="0"/>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09B9E50B-EA5C-4C36-82C3-18C609E050FA}" type="slidenum">
              <a:rPr lang="en-US" smtClean="0"/>
              <a:pPr/>
              <a:t>7</a:t>
            </a:fld>
            <a:endParaRPr lang="en-US"/>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129E07F0-F4FE-463E-9B42-DDE165F48FB4}" type="slidenum">
              <a:rPr lang="en-US" smtClean="0"/>
              <a:pPr/>
              <a:t>8</a:t>
            </a:fld>
            <a:endParaRPr lang="en-US"/>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p>
            <a:fld id="{3FF0DEED-B026-4E8C-B46D-CF60822107C3}" type="slidenum">
              <a:rPr lang="en-US" smtClean="0"/>
              <a:pPr/>
              <a:t>9</a:t>
            </a:fld>
            <a:endParaRPr lang="en-US"/>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pPr>
              <a:defRPr/>
            </a:pPr>
            <a:endParaRPr lang="en-US" dirty="0"/>
          </a:p>
        </p:txBody>
      </p:sp>
      <p:sp>
        <p:nvSpPr>
          <p:cNvPr id="19" name="Footer Placeholder 18"/>
          <p:cNvSpPr>
            <a:spLocks noGrp="1"/>
          </p:cNvSpPr>
          <p:nvPr>
            <p:ph type="ftr" sz="quarter" idx="11"/>
          </p:nvPr>
        </p:nvSpPr>
        <p:spPr/>
        <p:txBody>
          <a:bodyPr/>
          <a:lstStyle/>
          <a:p>
            <a:pPr>
              <a:defRPr/>
            </a:pPr>
            <a:endParaRPr lang="en-US" dirty="0"/>
          </a:p>
        </p:txBody>
      </p:sp>
      <p:sp>
        <p:nvSpPr>
          <p:cNvPr id="27" name="Slide Number Placeholder 26"/>
          <p:cNvSpPr>
            <a:spLocks noGrp="1"/>
          </p:cNvSpPr>
          <p:nvPr>
            <p:ph type="sldNum" sz="quarter" idx="12"/>
          </p:nvPr>
        </p:nvSpPr>
        <p:spPr/>
        <p:txBody>
          <a:bodyPr/>
          <a:lstStyle/>
          <a:p>
            <a:pPr>
              <a:defRPr/>
            </a:pPr>
            <a:fld id="{24BD3993-38D2-4BF1-B48E-21D645F0C259}"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CB269E7-75BC-47E4-84BD-1AF271689CD0}"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D898677-5FF5-40FE-8EB2-F7B0EB71EFE7}"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a:t>Click to edit Master title style</a:t>
            </a:r>
          </a:p>
        </p:txBody>
      </p:sp>
      <p:sp>
        <p:nvSpPr>
          <p:cNvPr id="3" name="Chart Placeholder 2"/>
          <p:cNvSpPr>
            <a:spLocks noGrp="1"/>
          </p:cNvSpPr>
          <p:nvPr>
            <p:ph type="chart" idx="1"/>
          </p:nvPr>
        </p:nvSpPr>
        <p:spPr>
          <a:xfrm>
            <a:off x="457200" y="1981200"/>
            <a:ext cx="82296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FFA270-1C35-41CC-BA4A-64CA2F2EE7B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729E59F-7584-4EBC-84C6-2974A18453D6}"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A783B067-7015-4AD4-B84E-352745D90145}"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2FA79ECE-39EE-4637-A4D2-DC69F0A745C4}"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1A14D2AC-A1BA-436F-A1F4-DD6391740496}"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68E98151-A05E-4840-9D4C-FFBCAF1BC52B}"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DBEFAF03-A3DA-41B9-A744-6131ED3A74AA}"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AC345DE5-69CE-4382-A356-D623F87F8AF7}"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pPr>
              <a:defRPr/>
            </a:pPr>
            <a:fld id="{BA8FB943-368B-4FB4-A838-59B8615431EC}" type="slidenum">
              <a:rPr lang="en-US" smtClean="0"/>
              <a:pPr>
                <a:defRPr/>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043B3E34-3EC5-40D2-AE52-F14B6705D010}" type="slidenum">
              <a:rPr lang="en-US" smtClean="0"/>
              <a:pPr>
                <a:defRPr/>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mcevoy@tds.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914400"/>
            <a:ext cx="8686800" cy="1905000"/>
          </a:xfrm>
        </p:spPr>
        <p:txBody>
          <a:bodyPr>
            <a:noAutofit/>
          </a:bodyPr>
          <a:lstStyle/>
          <a:p>
            <a:pPr algn="ctr" eaLnBrk="1" hangingPunct="1">
              <a:defRPr/>
            </a:pPr>
            <a:r>
              <a:rPr lang="en-US" sz="6600" dirty="0">
                <a:solidFill>
                  <a:srgbClr val="FFFF99"/>
                </a:solidFill>
              </a:rPr>
              <a:t>HELPING STUDENTS GET ALONG AT SCHOOL</a:t>
            </a:r>
          </a:p>
        </p:txBody>
      </p:sp>
      <p:sp>
        <p:nvSpPr>
          <p:cNvPr id="2051" name="Rectangle 3"/>
          <p:cNvSpPr>
            <a:spLocks noGrp="1" noChangeArrowheads="1"/>
          </p:cNvSpPr>
          <p:nvPr>
            <p:ph type="subTitle" idx="1"/>
          </p:nvPr>
        </p:nvSpPr>
        <p:spPr>
          <a:xfrm>
            <a:off x="1371600" y="2971800"/>
            <a:ext cx="7391400" cy="1676400"/>
          </a:xfrm>
        </p:spPr>
        <p:txBody>
          <a:bodyPr/>
          <a:lstStyle/>
          <a:p>
            <a:pPr algn="ctr" eaLnBrk="1" hangingPunct="1">
              <a:defRPr/>
            </a:pPr>
            <a:r>
              <a:rPr lang="en-US" b="1" dirty="0"/>
              <a:t>REDUCING STUDENT CRUELTY AND ENHANCING CONNECTEDNESS, CARING, </a:t>
            </a:r>
          </a:p>
          <a:p>
            <a:pPr algn="ctr" eaLnBrk="1" hangingPunct="1">
              <a:defRPr/>
            </a:pPr>
            <a:r>
              <a:rPr lang="en-US" b="1" dirty="0"/>
              <a:t>AND POSITIVE RELATIONSHIPS</a:t>
            </a:r>
          </a:p>
        </p:txBody>
      </p:sp>
      <p:sp>
        <p:nvSpPr>
          <p:cNvPr id="2052" name="Text Box 4"/>
          <p:cNvSpPr txBox="1">
            <a:spLocks noChangeArrowheads="1"/>
          </p:cNvSpPr>
          <p:nvPr/>
        </p:nvSpPr>
        <p:spPr bwMode="auto">
          <a:xfrm>
            <a:off x="1905000" y="4876801"/>
            <a:ext cx="5867400" cy="2092881"/>
          </a:xfrm>
          <a:prstGeom prst="rect">
            <a:avLst/>
          </a:prstGeom>
          <a:noFill/>
          <a:ln w="9525">
            <a:noFill/>
            <a:miter lim="800000"/>
            <a:headEnd/>
            <a:tailEnd/>
          </a:ln>
        </p:spPr>
        <p:txBody>
          <a:bodyPr wrap="square">
            <a:spAutoFit/>
          </a:bodyPr>
          <a:lstStyle/>
          <a:p>
            <a:pPr algn="ctr">
              <a:spcBef>
                <a:spcPct val="50000"/>
              </a:spcBef>
            </a:pPr>
            <a:r>
              <a:rPr lang="en-US" sz="2000" b="1" dirty="0">
                <a:effectLst>
                  <a:outerShdw blurRad="38100" dist="38100" dir="2700000" algn="tl">
                    <a:srgbClr val="000000">
                      <a:alpha val="43137"/>
                    </a:srgbClr>
                  </a:outerShdw>
                </a:effectLst>
              </a:rPr>
              <a:t>PRESENTATION BY:  MARCIA MCEVOY, PH.D.</a:t>
            </a:r>
          </a:p>
          <a:p>
            <a:pPr algn="ctr">
              <a:spcBef>
                <a:spcPct val="50000"/>
              </a:spcBef>
            </a:pPr>
            <a:r>
              <a:rPr lang="en-US" sz="2000" b="1" dirty="0">
                <a:effectLst>
                  <a:outerShdw blurRad="38100" dist="38100" dir="2700000" algn="tl">
                    <a:srgbClr val="000000">
                      <a:alpha val="43137"/>
                    </a:srgbClr>
                  </a:outerShdw>
                </a:effectLst>
              </a:rPr>
              <a:t>LICENSED PSYCHOLOGIST</a:t>
            </a:r>
          </a:p>
          <a:p>
            <a:pPr algn="ctr">
              <a:spcBef>
                <a:spcPct val="50000"/>
              </a:spcBef>
            </a:pPr>
            <a:r>
              <a:rPr lang="en-US" sz="2000" b="1" dirty="0">
                <a:effectLst>
                  <a:outerShdw blurRad="38100" dist="38100" dir="2700000" algn="tl">
                    <a:srgbClr val="000000">
                      <a:alpha val="43137"/>
                    </a:srgbClr>
                  </a:outerShdw>
                </a:effectLst>
                <a:hlinkClick r:id="rId3"/>
              </a:rPr>
              <a:t>mmcevoy@tds.net</a:t>
            </a:r>
            <a:endParaRPr lang="en-US" sz="2000" b="1" dirty="0">
              <a:effectLst>
                <a:outerShdw blurRad="38100" dist="38100" dir="2700000" algn="tl">
                  <a:srgbClr val="000000">
                    <a:alpha val="43137"/>
                  </a:srgbClr>
                </a:outerShdw>
              </a:effectLst>
            </a:endParaRPr>
          </a:p>
          <a:p>
            <a:pPr algn="ctr">
              <a:spcBef>
                <a:spcPct val="50000"/>
              </a:spcBef>
            </a:pPr>
            <a:r>
              <a:rPr lang="en-US" sz="2000" b="1">
                <a:effectLst>
                  <a:outerShdw blurRad="38100" dist="38100" dir="2700000" algn="tl">
                    <a:srgbClr val="000000">
                      <a:alpha val="43137"/>
                    </a:srgbClr>
                  </a:outerShdw>
                </a:effectLst>
              </a:rPr>
              <a:t>Cell:  616-304-2348</a:t>
            </a:r>
            <a:endParaRPr lang="en-US" b="1" dirty="0">
              <a:effectLst>
                <a:outerShdw blurRad="38100" dist="38100" dir="2700000" algn="tl">
                  <a:srgbClr val="000000">
                    <a:alpha val="43137"/>
                  </a:srgbClr>
                </a:outerShdw>
              </a:effectLst>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838200"/>
            <a:ext cx="9144000" cy="1447800"/>
          </a:xfrm>
        </p:spPr>
        <p:txBody>
          <a:bodyPr>
            <a:noAutofit/>
          </a:bodyPr>
          <a:lstStyle/>
          <a:p>
            <a:pPr algn="ctr">
              <a:defRPr/>
            </a:pPr>
            <a:r>
              <a:rPr lang="en-US" sz="4800" dirty="0">
                <a:solidFill>
                  <a:schemeClr val="tx1"/>
                </a:solidFill>
              </a:rPr>
              <a:t>IF THERE IS PEER MISTREATMENT, SWEAT THE SMALL STUFF</a:t>
            </a:r>
          </a:p>
        </p:txBody>
      </p:sp>
      <p:sp>
        <p:nvSpPr>
          <p:cNvPr id="5" name="Subtitle 4"/>
          <p:cNvSpPr>
            <a:spLocks noGrp="1"/>
          </p:cNvSpPr>
          <p:nvPr>
            <p:ph type="subTitle" idx="1"/>
          </p:nvPr>
        </p:nvSpPr>
        <p:spPr>
          <a:xfrm>
            <a:off x="152400" y="2971800"/>
            <a:ext cx="8686800" cy="3429000"/>
          </a:xfrm>
        </p:spPr>
        <p:txBody>
          <a:bodyPr>
            <a:normAutofit lnSpcReduction="10000"/>
          </a:bodyPr>
          <a:lstStyle/>
          <a:p>
            <a:pPr algn="ctr">
              <a:defRPr/>
            </a:pPr>
            <a:r>
              <a:rPr lang="en-US" sz="4400" dirty="0">
                <a:effectLst>
                  <a:outerShdw blurRad="38100" dist="38100" dir="2700000" algn="tl">
                    <a:srgbClr val="000000">
                      <a:alpha val="43137"/>
                    </a:srgbClr>
                  </a:outerShdw>
                </a:effectLst>
              </a:rPr>
              <a:t>Intervene early and often with mean behavior </a:t>
            </a:r>
          </a:p>
          <a:p>
            <a:pPr algn="ctr">
              <a:defRPr/>
            </a:pPr>
            <a:endParaRPr lang="en-US" sz="4400" dirty="0">
              <a:effectLst>
                <a:outerShdw blurRad="38100" dist="38100" dir="2700000" algn="tl">
                  <a:srgbClr val="000000">
                    <a:alpha val="43137"/>
                  </a:srgbClr>
                </a:outerShdw>
              </a:effectLst>
            </a:endParaRPr>
          </a:p>
          <a:p>
            <a:pPr algn="ctr">
              <a:defRPr/>
            </a:pPr>
            <a:r>
              <a:rPr lang="en-US" sz="4400" dirty="0">
                <a:effectLst>
                  <a:outerShdw blurRad="38100" dist="38100" dir="2700000" algn="tl">
                    <a:srgbClr val="000000">
                      <a:alpha val="43137"/>
                    </a:srgbClr>
                  </a:outerShdw>
                </a:effectLst>
              </a:rPr>
              <a:t>Never be indifferent to cruelty, even in a mild form.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ctrTitle"/>
          </p:nvPr>
        </p:nvSpPr>
        <p:spPr>
          <a:xfrm>
            <a:off x="0" y="304800"/>
            <a:ext cx="8915400" cy="990600"/>
          </a:xfrm>
        </p:spPr>
        <p:txBody>
          <a:bodyPr>
            <a:normAutofit fontScale="90000"/>
          </a:bodyPr>
          <a:lstStyle/>
          <a:p>
            <a:pPr eaLnBrk="1" hangingPunct="1">
              <a:defRPr/>
            </a:pPr>
            <a:r>
              <a:rPr lang="en-US" sz="8000" dirty="0">
                <a:solidFill>
                  <a:schemeClr val="accent3"/>
                </a:solidFill>
              </a:rPr>
              <a:t>HORSEPLAY</a:t>
            </a:r>
            <a:endParaRPr lang="en-US" sz="6000" dirty="0">
              <a:solidFill>
                <a:schemeClr val="accent3"/>
              </a:solidFill>
            </a:endParaRPr>
          </a:p>
        </p:txBody>
      </p:sp>
      <p:sp>
        <p:nvSpPr>
          <p:cNvPr id="99332" name="Rectangle 4"/>
          <p:cNvSpPr>
            <a:spLocks noGrp="1" noChangeArrowheads="1"/>
          </p:cNvSpPr>
          <p:nvPr>
            <p:ph type="subTitle" idx="1"/>
          </p:nvPr>
        </p:nvSpPr>
        <p:spPr>
          <a:xfrm>
            <a:off x="0" y="1295400"/>
            <a:ext cx="9067800" cy="5562600"/>
          </a:xfrm>
        </p:spPr>
        <p:txBody>
          <a:bodyPr/>
          <a:lstStyle/>
          <a:p>
            <a:pPr eaLnBrk="1" hangingPunct="1">
              <a:defRPr/>
            </a:pPr>
            <a:r>
              <a:rPr lang="en-US" sz="4000" dirty="0"/>
              <a:t>“Goofing around” or “playing” that may include pushing, shoving, grabbing, jumping on, play fighting, mean or rude gestures, name calling, or rude remarks in which there </a:t>
            </a:r>
            <a:r>
              <a:rPr lang="en-US" sz="4000" b="1" dirty="0">
                <a:solidFill>
                  <a:srgbClr val="FFFF99"/>
                </a:solidFill>
                <a:effectLst>
                  <a:outerShdw blurRad="38100" dist="38100" dir="2700000" algn="tl">
                    <a:srgbClr val="000000">
                      <a:alpha val="43137"/>
                    </a:srgbClr>
                  </a:outerShdw>
                </a:effectLst>
              </a:rPr>
              <a:t>appears</a:t>
            </a:r>
            <a:r>
              <a:rPr lang="en-US" sz="4000" dirty="0">
                <a:effectLst>
                  <a:outerShdw blurRad="38100" dist="38100" dir="2700000" algn="tl">
                    <a:srgbClr val="000000">
                      <a:alpha val="43137"/>
                    </a:srgbClr>
                  </a:outerShdw>
                </a:effectLst>
              </a:rPr>
              <a:t> </a:t>
            </a:r>
            <a:r>
              <a:rPr lang="en-US" sz="4000" dirty="0"/>
              <a:t>to be no intention to hurt, but it is possible that body or feelings </a:t>
            </a:r>
            <a:r>
              <a:rPr lang="en-US" sz="4000" u="sng" dirty="0"/>
              <a:t>will</a:t>
            </a:r>
            <a:r>
              <a:rPr lang="en-US" sz="4000" dirty="0"/>
              <a:t> be hurt. </a:t>
            </a:r>
          </a:p>
        </p:txBody>
      </p:sp>
      <p:pic>
        <p:nvPicPr>
          <p:cNvPr id="13316" name="Picture 5" descr="MCj04174260000[1]"/>
          <p:cNvPicPr>
            <a:picLocks noChangeAspect="1" noChangeArrowheads="1"/>
          </p:cNvPicPr>
          <p:nvPr/>
        </p:nvPicPr>
        <p:blipFill>
          <a:blip r:embed="rId3" cstate="print"/>
          <a:srcRect/>
          <a:stretch>
            <a:fillRect/>
          </a:stretch>
        </p:blipFill>
        <p:spPr bwMode="auto">
          <a:xfrm>
            <a:off x="0" y="5105400"/>
            <a:ext cx="2867075" cy="17526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4" name="Rectangle 4"/>
          <p:cNvSpPr>
            <a:spLocks noGrp="1" noChangeArrowheads="1"/>
          </p:cNvSpPr>
          <p:nvPr>
            <p:ph type="title"/>
          </p:nvPr>
        </p:nvSpPr>
        <p:spPr>
          <a:xfrm>
            <a:off x="0" y="304800"/>
            <a:ext cx="8991600" cy="7162800"/>
          </a:xfrm>
        </p:spPr>
        <p:txBody>
          <a:bodyPr>
            <a:normAutofit fontScale="90000"/>
          </a:bodyPr>
          <a:lstStyle/>
          <a:p>
            <a:pPr eaLnBrk="1" hangingPunct="1">
              <a:defRPr/>
            </a:pPr>
            <a:r>
              <a:rPr lang="en-US" sz="4800" b="1" dirty="0">
                <a:solidFill>
                  <a:srgbClr val="FFFF99"/>
                </a:solidFill>
                <a:effectLst>
                  <a:outerShdw blurRad="38100" dist="38100" dir="2700000" algn="tl">
                    <a:srgbClr val="000000">
                      <a:alpha val="43137"/>
                    </a:srgbClr>
                  </a:outerShdw>
                </a:effectLst>
              </a:rPr>
              <a:t>    </a:t>
            </a:r>
            <a:r>
              <a:rPr lang="en-US" sz="4400" b="1" dirty="0">
                <a:solidFill>
                  <a:schemeClr val="tx1"/>
                </a:solidFill>
                <a:effectLst>
                  <a:outerShdw blurRad="38100" dist="38100" dir="2700000" algn="tl">
                    <a:srgbClr val="000000">
                      <a:alpha val="43137"/>
                    </a:srgbClr>
                  </a:outerShdw>
                </a:effectLst>
              </a:rPr>
              <a:t>DON’T ALLOW DISRESPECT, CONTEMPT, OR VERBAL CRUELTY CAMOUFLAGED AS      “HORSEPLAY”:</a:t>
            </a:r>
            <a:br>
              <a:rPr lang="en-US" sz="6000" b="1" dirty="0">
                <a:solidFill>
                  <a:schemeClr val="tx1"/>
                </a:solidFill>
                <a:effectLst>
                  <a:outerShdw blurRad="38100" dist="38100" dir="2700000" algn="tl">
                    <a:srgbClr val="000000">
                      <a:alpha val="43137"/>
                    </a:srgbClr>
                  </a:outerShdw>
                </a:effectLst>
              </a:rPr>
            </a:br>
            <a:r>
              <a:rPr lang="en-US" sz="6000" b="1" dirty="0">
                <a:solidFill>
                  <a:schemeClr val="tx1"/>
                </a:solidFill>
                <a:effectLst>
                  <a:outerShdw blurRad="38100" dist="38100" dir="2700000" algn="tl">
                    <a:srgbClr val="000000">
                      <a:alpha val="43137"/>
                    </a:srgbClr>
                  </a:outerShdw>
                </a:effectLst>
              </a:rPr>
              <a:t>1) “No offense but, …”</a:t>
            </a:r>
            <a:br>
              <a:rPr lang="en-US" sz="6000" b="1" dirty="0">
                <a:solidFill>
                  <a:schemeClr val="tx1"/>
                </a:solidFill>
                <a:effectLst>
                  <a:outerShdw blurRad="38100" dist="38100" dir="2700000" algn="tl">
                    <a:srgbClr val="000000">
                      <a:alpha val="43137"/>
                    </a:srgbClr>
                  </a:outerShdw>
                </a:effectLst>
              </a:rPr>
            </a:br>
            <a:r>
              <a:rPr lang="en-US" sz="6000" b="1" dirty="0">
                <a:solidFill>
                  <a:schemeClr val="tx1"/>
                </a:solidFill>
                <a:effectLst>
                  <a:outerShdw blurRad="38100" dist="38100" dir="2700000" algn="tl">
                    <a:srgbClr val="000000">
                      <a:alpha val="43137"/>
                    </a:srgbClr>
                  </a:outerShdw>
                </a:effectLst>
              </a:rPr>
              <a:t>2) “Just kidding!”</a:t>
            </a:r>
            <a:br>
              <a:rPr lang="en-US" sz="6000" b="1" dirty="0">
                <a:solidFill>
                  <a:schemeClr val="tx1"/>
                </a:solidFill>
                <a:effectLst>
                  <a:outerShdw blurRad="38100" dist="38100" dir="2700000" algn="tl">
                    <a:srgbClr val="000000">
                      <a:alpha val="43137"/>
                    </a:srgbClr>
                  </a:outerShdw>
                </a:effectLst>
              </a:rPr>
            </a:br>
            <a:r>
              <a:rPr lang="en-US" sz="6000" b="1" dirty="0">
                <a:solidFill>
                  <a:schemeClr val="tx1"/>
                </a:solidFill>
                <a:effectLst>
                  <a:outerShdw blurRad="38100" dist="38100" dir="2700000" algn="tl">
                    <a:srgbClr val="000000">
                      <a:alpha val="43137"/>
                    </a:srgbClr>
                  </a:outerShdw>
                </a:effectLst>
              </a:rPr>
              <a:t>3) “I don’t mean to hurt your feelings or anything but, …”</a:t>
            </a:r>
            <a:br>
              <a:rPr lang="en-US" sz="6000" b="1" dirty="0">
                <a:solidFill>
                  <a:schemeClr val="tx1"/>
                </a:solidFill>
                <a:effectLst>
                  <a:outerShdw blurRad="38100" dist="38100" dir="2700000" algn="tl">
                    <a:srgbClr val="000000">
                      <a:alpha val="43137"/>
                    </a:srgbClr>
                  </a:outerShdw>
                </a:effectLst>
              </a:rPr>
            </a:br>
            <a:r>
              <a:rPr lang="en-US" sz="6000" b="1" dirty="0">
                <a:solidFill>
                  <a:schemeClr val="tx1"/>
                </a:solidFill>
                <a:effectLst>
                  <a:outerShdw blurRad="38100" dist="38100" dir="2700000" algn="tl">
                    <a:srgbClr val="000000">
                      <a:alpha val="43137"/>
                    </a:srgbClr>
                  </a:outerShdw>
                </a:effectLst>
              </a:rPr>
              <a:t>4) “Just saying.  Just being honest.” </a:t>
            </a:r>
            <a:br>
              <a:rPr lang="en-US" sz="6000" b="1" dirty="0">
                <a:solidFill>
                  <a:srgbClr val="FFFF99"/>
                </a:solidFill>
                <a:effectLst>
                  <a:outerShdw blurRad="38100" dist="38100" dir="2700000" algn="tl">
                    <a:srgbClr val="000000">
                      <a:alpha val="43137"/>
                    </a:srgbClr>
                  </a:outerShdw>
                </a:effectLst>
              </a:rPr>
            </a:br>
            <a:r>
              <a:rPr lang="en-US" sz="6000" b="1" dirty="0">
                <a:solidFill>
                  <a:srgbClr val="FFFF99"/>
                </a:solidFill>
                <a:effectLst>
                  <a:outerShdw blurRad="38100" dist="38100" dir="2700000" algn="tl">
                    <a:srgbClr val="000000">
                      <a:alpha val="43137"/>
                    </a:srgbClr>
                  </a:outerShdw>
                </a:effectLst>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Rectangle 4"/>
          <p:cNvSpPr>
            <a:spLocks noGrp="1" noChangeArrowheads="1"/>
          </p:cNvSpPr>
          <p:nvPr>
            <p:ph type="body" idx="1"/>
          </p:nvPr>
        </p:nvSpPr>
        <p:spPr>
          <a:xfrm>
            <a:off x="0" y="1905000"/>
            <a:ext cx="8991600" cy="4191000"/>
          </a:xfrm>
        </p:spPr>
        <p:txBody>
          <a:bodyPr>
            <a:normAutofit fontScale="92500" lnSpcReduction="10000"/>
          </a:bodyPr>
          <a:lstStyle/>
          <a:p>
            <a:pPr eaLnBrk="1" hangingPunct="1">
              <a:lnSpc>
                <a:spcPct val="80000"/>
              </a:lnSpc>
              <a:defRPr/>
            </a:pPr>
            <a:r>
              <a:rPr lang="en-US" sz="2800" dirty="0"/>
              <a:t>I saw you ________. (Repeat to them what you saw and heard exactly.)</a:t>
            </a:r>
          </a:p>
          <a:p>
            <a:pPr eaLnBrk="1" hangingPunct="1">
              <a:lnSpc>
                <a:spcPct val="80000"/>
              </a:lnSpc>
              <a:defRPr/>
            </a:pPr>
            <a:r>
              <a:rPr lang="en-US" sz="2800" dirty="0"/>
              <a:t>That was mean.</a:t>
            </a:r>
          </a:p>
          <a:p>
            <a:pPr eaLnBrk="1" hangingPunct="1">
              <a:lnSpc>
                <a:spcPct val="80000"/>
              </a:lnSpc>
              <a:defRPr/>
            </a:pPr>
            <a:r>
              <a:rPr lang="en-US" sz="2800" dirty="0"/>
              <a:t>I would never let someone do that to you, and it’s not okay that you did that to ______ (other child).</a:t>
            </a:r>
          </a:p>
          <a:p>
            <a:pPr eaLnBrk="1" hangingPunct="1">
              <a:lnSpc>
                <a:spcPct val="80000"/>
              </a:lnSpc>
              <a:defRPr/>
            </a:pPr>
            <a:r>
              <a:rPr lang="en-US" sz="2800" dirty="0"/>
              <a:t>We don’t do that (in my house, in my van, in my  yard, etc.).</a:t>
            </a:r>
          </a:p>
          <a:p>
            <a:pPr eaLnBrk="1" hangingPunct="1">
              <a:lnSpc>
                <a:spcPct val="80000"/>
              </a:lnSpc>
              <a:defRPr/>
            </a:pPr>
            <a:r>
              <a:rPr lang="en-US" sz="2800" dirty="0"/>
              <a:t>That needs to stop.</a:t>
            </a:r>
          </a:p>
          <a:p>
            <a:pPr eaLnBrk="1" hangingPunct="1">
              <a:lnSpc>
                <a:spcPct val="80000"/>
              </a:lnSpc>
              <a:defRPr/>
            </a:pPr>
            <a:endParaRPr lang="en-US" sz="2800" dirty="0"/>
          </a:p>
          <a:p>
            <a:pPr eaLnBrk="1" hangingPunct="1">
              <a:lnSpc>
                <a:spcPct val="80000"/>
              </a:lnSpc>
              <a:buNone/>
              <a:defRPr/>
            </a:pPr>
            <a:r>
              <a:rPr lang="en-US" sz="2800" dirty="0"/>
              <a:t>IF IT SEEMS APPROPRIATE:</a:t>
            </a:r>
          </a:p>
          <a:p>
            <a:pPr eaLnBrk="1" hangingPunct="1">
              <a:lnSpc>
                <a:spcPct val="80000"/>
              </a:lnSpc>
              <a:buNone/>
              <a:defRPr/>
            </a:pPr>
            <a:endParaRPr lang="en-US" sz="2800" dirty="0"/>
          </a:p>
          <a:p>
            <a:pPr eaLnBrk="1" hangingPunct="1">
              <a:lnSpc>
                <a:spcPct val="80000"/>
              </a:lnSpc>
              <a:defRPr/>
            </a:pPr>
            <a:r>
              <a:rPr lang="en-US" sz="2800" dirty="0"/>
              <a:t>You need to figure out a way to make this right.  Any ideas?</a:t>
            </a:r>
          </a:p>
        </p:txBody>
      </p:sp>
      <p:sp>
        <p:nvSpPr>
          <p:cNvPr id="94213" name="Rectangle 5"/>
          <p:cNvSpPr>
            <a:spLocks noGrp="1" noChangeArrowheads="1"/>
          </p:cNvSpPr>
          <p:nvPr>
            <p:ph type="title"/>
          </p:nvPr>
        </p:nvSpPr>
        <p:spPr>
          <a:xfrm>
            <a:off x="914400" y="0"/>
            <a:ext cx="7696200" cy="990600"/>
          </a:xfrm>
        </p:spPr>
        <p:txBody>
          <a:bodyPr/>
          <a:lstStyle/>
          <a:p>
            <a:pPr eaLnBrk="1" hangingPunct="1">
              <a:defRPr/>
            </a:pPr>
            <a:r>
              <a:rPr lang="en-US" dirty="0"/>
              <a:t>15 SECOND INTERVENTION</a:t>
            </a:r>
          </a:p>
        </p:txBody>
      </p:sp>
      <p:sp>
        <p:nvSpPr>
          <p:cNvPr id="11268" name="Text Box 6"/>
          <p:cNvSpPr txBox="1">
            <a:spLocks noChangeArrowheads="1"/>
          </p:cNvSpPr>
          <p:nvPr/>
        </p:nvSpPr>
        <p:spPr bwMode="auto">
          <a:xfrm>
            <a:off x="685800" y="990600"/>
            <a:ext cx="7788275" cy="830997"/>
          </a:xfrm>
          <a:prstGeom prst="rect">
            <a:avLst/>
          </a:prstGeom>
          <a:noFill/>
          <a:ln w="9525">
            <a:noFill/>
            <a:miter lim="800000"/>
            <a:headEnd/>
            <a:tailEnd/>
          </a:ln>
        </p:spPr>
        <p:txBody>
          <a:bodyPr>
            <a:spAutoFit/>
          </a:bodyPr>
          <a:lstStyle/>
          <a:p>
            <a:pPr algn="ctr"/>
            <a:r>
              <a:rPr lang="en-US" sz="2400" dirty="0"/>
              <a:t>Pull child aside privately.  Use a calm voice.</a:t>
            </a:r>
          </a:p>
          <a:p>
            <a:pPr algn="ctr"/>
            <a:r>
              <a:rPr lang="en-US" sz="2400" dirty="0"/>
              <a:t>Don’t argue.  Stick to the points below.</a:t>
            </a:r>
          </a:p>
        </p:txBody>
      </p:sp>
      <p:sp>
        <p:nvSpPr>
          <p:cNvPr id="94215" name="Text Box 7"/>
          <p:cNvSpPr txBox="1">
            <a:spLocks noChangeArrowheads="1"/>
          </p:cNvSpPr>
          <p:nvPr/>
        </p:nvSpPr>
        <p:spPr bwMode="auto">
          <a:xfrm>
            <a:off x="0" y="5181600"/>
            <a:ext cx="9144000" cy="1083374"/>
          </a:xfrm>
          <a:prstGeom prst="rect">
            <a:avLst/>
          </a:prstGeom>
          <a:noFill/>
          <a:ln w="9525">
            <a:noFill/>
            <a:miter lim="800000"/>
            <a:headEnd/>
            <a:tailEnd/>
          </a:ln>
          <a:effectLst/>
        </p:spPr>
        <p:txBody>
          <a:bodyPr>
            <a:spAutoFit/>
          </a:bodyPr>
          <a:lstStyle/>
          <a:p>
            <a:pPr algn="ctr" eaLnBrk="1" hangingPunct="1">
              <a:lnSpc>
                <a:spcPct val="80000"/>
              </a:lnSpc>
              <a:spcBef>
                <a:spcPct val="20000"/>
              </a:spcBef>
              <a:buClr>
                <a:schemeClr val="hlink"/>
              </a:buClr>
              <a:buSzPct val="65000"/>
              <a:buFont typeface="Wingdings" pitchFamily="2" charset="2"/>
              <a:buChar char="n"/>
              <a:defRPr/>
            </a:pPr>
            <a:endParaRPr lang="en-US" sz="2800" dirty="0">
              <a:effectLst>
                <a:outerShdw blurRad="38100" dist="38100" dir="2700000" algn="tl">
                  <a:srgbClr val="000000"/>
                </a:outerShdw>
              </a:effectLst>
            </a:endParaRPr>
          </a:p>
          <a:p>
            <a:pPr algn="ctr">
              <a:spcBef>
                <a:spcPct val="50000"/>
              </a:spcBef>
              <a:defRPr/>
            </a:pP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5257800"/>
          </a:xfrm>
        </p:spPr>
        <p:txBody>
          <a:bodyPr/>
          <a:lstStyle/>
          <a:p>
            <a:pPr>
              <a:buNone/>
            </a:pPr>
            <a:endParaRPr lang="en-US" dirty="0"/>
          </a:p>
          <a:p>
            <a:endParaRPr lang="en-US" dirty="0"/>
          </a:p>
          <a:p>
            <a:endParaRPr lang="en-US" dirty="0"/>
          </a:p>
        </p:txBody>
      </p:sp>
      <p:sp>
        <p:nvSpPr>
          <p:cNvPr id="4" name="TextBox 3"/>
          <p:cNvSpPr txBox="1"/>
          <p:nvPr/>
        </p:nvSpPr>
        <p:spPr>
          <a:xfrm>
            <a:off x="533400" y="-685800"/>
            <a:ext cx="7620000" cy="6186309"/>
          </a:xfrm>
          <a:prstGeom prst="rect">
            <a:avLst/>
          </a:prstGeom>
          <a:noFill/>
        </p:spPr>
        <p:txBody>
          <a:bodyPr wrap="square" rtlCol="0">
            <a:spAutoFit/>
          </a:bodyPr>
          <a:lstStyle/>
          <a:p>
            <a:pPr algn="ctr"/>
            <a:endParaRPr lang="en-US" sz="4800" dirty="0"/>
          </a:p>
          <a:p>
            <a:pPr algn="ctr"/>
            <a:endParaRPr lang="en-US" sz="6000" dirty="0"/>
          </a:p>
          <a:p>
            <a:pPr algn="ctr"/>
            <a:r>
              <a:rPr lang="en-US" sz="6000" dirty="0"/>
              <a:t>Never force an apology.   Genuine apologies follow a 4 step process.</a:t>
            </a:r>
          </a:p>
          <a:p>
            <a:pPr marL="914400" indent="-914400" algn="ctr">
              <a:buAutoNum type="arabicPeriod" startAt="3"/>
            </a:pPr>
            <a:endParaRPr lang="en-US" sz="4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lstStyle/>
          <a:p>
            <a:pPr>
              <a:buNone/>
            </a:pPr>
            <a:endParaRPr lang="en-US" dirty="0"/>
          </a:p>
          <a:p>
            <a:endParaRPr lang="en-US" dirty="0"/>
          </a:p>
          <a:p>
            <a:endParaRPr lang="en-US" dirty="0"/>
          </a:p>
        </p:txBody>
      </p:sp>
      <p:sp>
        <p:nvSpPr>
          <p:cNvPr id="4" name="TextBox 3"/>
          <p:cNvSpPr txBox="1"/>
          <p:nvPr/>
        </p:nvSpPr>
        <p:spPr>
          <a:xfrm>
            <a:off x="0" y="-838200"/>
            <a:ext cx="9144000" cy="8463855"/>
          </a:xfrm>
          <a:prstGeom prst="rect">
            <a:avLst/>
          </a:prstGeom>
          <a:noFill/>
        </p:spPr>
        <p:txBody>
          <a:bodyPr wrap="square" rtlCol="0">
            <a:spAutoFit/>
          </a:bodyPr>
          <a:lstStyle/>
          <a:p>
            <a:pPr algn="ctr"/>
            <a:endParaRPr lang="en-US" sz="4800" dirty="0"/>
          </a:p>
          <a:p>
            <a:r>
              <a:rPr lang="en-US" sz="3200" u="sng" dirty="0"/>
              <a:t>1.  Describe what you did.</a:t>
            </a:r>
          </a:p>
          <a:p>
            <a:r>
              <a:rPr lang="en-US" sz="2400" dirty="0"/>
              <a:t>--I told someone your secret.</a:t>
            </a:r>
          </a:p>
          <a:p>
            <a:r>
              <a:rPr lang="en-US" sz="2400" dirty="0"/>
              <a:t>--I did not include you in the activity.</a:t>
            </a:r>
          </a:p>
          <a:p>
            <a:r>
              <a:rPr lang="en-US" sz="2400" dirty="0"/>
              <a:t>--I talked about you behind your back.</a:t>
            </a:r>
          </a:p>
          <a:p>
            <a:r>
              <a:rPr lang="en-US" sz="3200" u="sng" dirty="0"/>
              <a:t>2. Describe how you hurt him or her.</a:t>
            </a:r>
          </a:p>
          <a:p>
            <a:r>
              <a:rPr lang="en-US" sz="2400" dirty="0"/>
              <a:t>--I embarrassed you when I told your private business.</a:t>
            </a:r>
          </a:p>
          <a:p>
            <a:r>
              <a:rPr lang="en-US" sz="2400" dirty="0"/>
              <a:t>--I made you feel sad and left out.</a:t>
            </a:r>
          </a:p>
          <a:p>
            <a:r>
              <a:rPr lang="en-US" sz="2400" dirty="0"/>
              <a:t>-- I hurt your feelings and broke your trust.</a:t>
            </a:r>
          </a:p>
          <a:p>
            <a:r>
              <a:rPr lang="en-US" sz="3200" u="sng" dirty="0"/>
              <a:t>3. Tell them what you wish you had done and what you will do next time to make it right.</a:t>
            </a:r>
          </a:p>
          <a:p>
            <a:r>
              <a:rPr lang="en-US" sz="2400" dirty="0"/>
              <a:t>--I wish I had kept my lip zipped. Next time I will keep your private information to myself.</a:t>
            </a:r>
          </a:p>
          <a:p>
            <a:r>
              <a:rPr lang="en-US" sz="2400" dirty="0"/>
              <a:t>--I wish I hadn’t left you out.  Next time I will include you.</a:t>
            </a:r>
          </a:p>
          <a:p>
            <a:r>
              <a:rPr lang="en-US" sz="2400" dirty="0"/>
              <a:t>--I wish I hadn’t said anything behind your back.  Next time I’ll talk to you directly if I am upset. </a:t>
            </a:r>
          </a:p>
          <a:p>
            <a:r>
              <a:rPr lang="en-US" sz="3200" u="sng" dirty="0"/>
              <a:t>4. Apologize sincerely.</a:t>
            </a:r>
            <a:r>
              <a:rPr lang="en-US" sz="3200" dirty="0"/>
              <a:t>  </a:t>
            </a:r>
            <a:r>
              <a:rPr lang="en-US" sz="2400" dirty="0"/>
              <a:t>I’m REALLY sorry and won’t do it again. (Wait. Stay quiet. Count to 10. Press lips together.)</a:t>
            </a:r>
            <a:endParaRPr lang="en-US" sz="3600" dirty="0"/>
          </a:p>
          <a:p>
            <a:pPr marL="914400" indent="-914400" algn="ctr">
              <a:buAutoNum type="arabicPeriod" startAt="3"/>
            </a:pPr>
            <a:endParaRPr lang="en-US" sz="4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762000" y="-381000"/>
            <a:ext cx="7696200" cy="2209800"/>
          </a:xfrm>
        </p:spPr>
        <p:txBody>
          <a:bodyPr/>
          <a:lstStyle/>
          <a:p>
            <a:pPr algn="ctr">
              <a:defRPr/>
            </a:pPr>
            <a:r>
              <a:rPr lang="en-US" sz="4000" dirty="0"/>
              <a:t>MAKE PEOPLE HARDER TO HURT</a:t>
            </a:r>
          </a:p>
        </p:txBody>
      </p:sp>
      <p:sp>
        <p:nvSpPr>
          <p:cNvPr id="5" name="Subtitle 4"/>
          <p:cNvSpPr>
            <a:spLocks noGrp="1"/>
          </p:cNvSpPr>
          <p:nvPr>
            <p:ph type="subTitle" sz="quarter" idx="1"/>
          </p:nvPr>
        </p:nvSpPr>
        <p:spPr>
          <a:xfrm>
            <a:off x="609600" y="2209800"/>
            <a:ext cx="7162800" cy="4191000"/>
          </a:xfrm>
        </p:spPr>
        <p:txBody>
          <a:bodyPr>
            <a:normAutofit fontScale="47500" lnSpcReduction="20000"/>
          </a:bodyPr>
          <a:lstStyle/>
          <a:p>
            <a:pPr>
              <a:defRPr/>
            </a:pPr>
            <a:endParaRPr lang="en-US" b="1" dirty="0"/>
          </a:p>
          <a:p>
            <a:pPr>
              <a:defRPr/>
            </a:pPr>
            <a:endParaRPr lang="en-US" dirty="0"/>
          </a:p>
          <a:p>
            <a:pPr marL="514350" indent="-514350" algn="l">
              <a:buFont typeface="Arial" pitchFamily="34" charset="0"/>
              <a:buChar char="•"/>
              <a:defRPr/>
            </a:pPr>
            <a:r>
              <a:rPr lang="en-US" sz="5800" dirty="0"/>
              <a:t>Increase adult supervision in high-risk areas so there is a high likelihood of getting caught. </a:t>
            </a:r>
          </a:p>
          <a:p>
            <a:pPr marL="514350" indent="-514350" algn="l">
              <a:buFont typeface="Arial" pitchFamily="34" charset="0"/>
              <a:buChar char="•"/>
              <a:defRPr/>
            </a:pPr>
            <a:endParaRPr lang="en-US" sz="5800" dirty="0"/>
          </a:p>
          <a:p>
            <a:pPr marL="514350" indent="-514350" algn="l">
              <a:buFont typeface="Arial" pitchFamily="34" charset="0"/>
              <a:buChar char="•"/>
              <a:defRPr/>
            </a:pPr>
            <a:r>
              <a:rPr lang="en-US" sz="5800" dirty="0"/>
              <a:t>Shift the cost-benefit ratio by having  consistent consequences that start small and gradually escalate – a  consequence rubric for mean behavior. </a:t>
            </a:r>
          </a:p>
          <a:p>
            <a:pPr marL="514350" indent="-514350" algn="l">
              <a:buFont typeface="Wingdings" pitchFamily="2" charset="2"/>
              <a:buAutoNum type="arabicParenR"/>
              <a:defRPr/>
            </a:pPr>
            <a:endParaRPr lang="en-US" dirty="0"/>
          </a:p>
          <a:p>
            <a:pPr marL="514350" indent="-514350" algn="l">
              <a:defRPr/>
            </a:pPr>
            <a:endParaRPr lang="en-US" dirty="0"/>
          </a:p>
        </p:txBody>
      </p:sp>
    </p:spTree>
    <p:extLst>
      <p:ext uri="{BB962C8B-B14F-4D97-AF65-F5344CB8AC3E}">
        <p14:creationId xmlns:p14="http://schemas.microsoft.com/office/powerpoint/2010/main" val="2963840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4" name="Rectangle 4"/>
          <p:cNvSpPr>
            <a:spLocks noGrp="1" noChangeArrowheads="1"/>
          </p:cNvSpPr>
          <p:nvPr>
            <p:ph type="title"/>
          </p:nvPr>
        </p:nvSpPr>
        <p:spPr>
          <a:xfrm>
            <a:off x="762000" y="-304800"/>
            <a:ext cx="8229600" cy="6324600"/>
          </a:xfrm>
        </p:spPr>
        <p:txBody>
          <a:bodyPr/>
          <a:lstStyle/>
          <a:p>
            <a:pPr algn="ctr" eaLnBrk="1" hangingPunct="1">
              <a:defRPr/>
            </a:pPr>
            <a:r>
              <a:rPr lang="en-US" sz="6000" b="1" dirty="0">
                <a:solidFill>
                  <a:srgbClr val="FFFF99"/>
                </a:solidFill>
                <a:effectLst>
                  <a:outerShdw blurRad="38100" dist="38100" dir="2700000" algn="tl">
                    <a:srgbClr val="000000">
                      <a:alpha val="43137"/>
                    </a:srgbClr>
                  </a:outerShdw>
                </a:effectLst>
              </a:rPr>
              <a:t>	ADVANTAGES OF A RUBRIC </a:t>
            </a:r>
            <a:br>
              <a:rPr lang="en-US" sz="6000" b="1" dirty="0">
                <a:solidFill>
                  <a:srgbClr val="FFFF99"/>
                </a:solidFill>
                <a:effectLst>
                  <a:outerShdw blurRad="38100" dist="38100" dir="2700000" algn="tl">
                    <a:srgbClr val="000000">
                      <a:alpha val="43137"/>
                    </a:srgbClr>
                  </a:outerShdw>
                </a:effectLst>
              </a:rPr>
            </a:br>
            <a:r>
              <a:rPr lang="en-US" sz="6000" b="1" dirty="0">
                <a:solidFill>
                  <a:srgbClr val="FFFF99"/>
                </a:solidFill>
                <a:effectLst>
                  <a:outerShdw blurRad="38100" dist="38100" dir="2700000" algn="tl">
                    <a:srgbClr val="000000">
                      <a:alpha val="43137"/>
                    </a:srgbClr>
                  </a:outerShdw>
                </a:effectLst>
              </a:rPr>
              <a:t>AND </a:t>
            </a:r>
            <a:br>
              <a:rPr lang="en-US" sz="6000" b="1" dirty="0">
                <a:solidFill>
                  <a:srgbClr val="FFFF99"/>
                </a:solidFill>
                <a:effectLst>
                  <a:outerShdw blurRad="38100" dist="38100" dir="2700000" algn="tl">
                    <a:srgbClr val="000000">
                      <a:alpha val="43137"/>
                    </a:srgbClr>
                  </a:outerShdw>
                </a:effectLst>
              </a:rPr>
            </a:br>
            <a:r>
              <a:rPr lang="en-US" sz="6000" b="1" dirty="0">
                <a:solidFill>
                  <a:srgbClr val="FFFF99"/>
                </a:solidFill>
                <a:effectLst>
                  <a:outerShdw blurRad="38100" dist="38100" dir="2700000" algn="tl">
                    <a:srgbClr val="000000">
                      <a:alpha val="43137"/>
                    </a:srgbClr>
                  </a:outerShdw>
                </a:effectLst>
              </a:rPr>
              <a:t>RUBRIC VIDEO</a:t>
            </a:r>
          </a:p>
        </p:txBody>
      </p:sp>
    </p:spTree>
    <p:extLst>
      <p:ext uri="{BB962C8B-B14F-4D97-AF65-F5344CB8AC3E}">
        <p14:creationId xmlns:p14="http://schemas.microsoft.com/office/powerpoint/2010/main" val="2118096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0" y="0"/>
            <a:ext cx="9144000" cy="838200"/>
          </a:xfrm>
        </p:spPr>
        <p:txBody>
          <a:bodyPr>
            <a:normAutofit/>
          </a:bodyPr>
          <a:lstStyle/>
          <a:p>
            <a:pPr algn="ctr" eaLnBrk="1" hangingPunct="1">
              <a:defRPr/>
            </a:pPr>
            <a:r>
              <a:rPr lang="en-US" sz="4200" b="1" dirty="0">
                <a:solidFill>
                  <a:srgbClr val="FFFF99"/>
                </a:solidFill>
                <a:effectLst>
                  <a:outerShdw blurRad="38100" dist="38100" dir="2700000" algn="tl">
                    <a:srgbClr val="000000">
                      <a:alpha val="43137"/>
                    </a:srgbClr>
                  </a:outerShdw>
                </a:effectLst>
              </a:rPr>
              <a:t>RUBRIC APPROACH TO CONSEQUENCES</a:t>
            </a:r>
          </a:p>
        </p:txBody>
      </p:sp>
      <p:sp>
        <p:nvSpPr>
          <p:cNvPr id="137219" name="Rectangle 3"/>
          <p:cNvSpPr>
            <a:spLocks noGrp="1" noChangeArrowheads="1"/>
          </p:cNvSpPr>
          <p:nvPr>
            <p:ph idx="1"/>
          </p:nvPr>
        </p:nvSpPr>
        <p:spPr>
          <a:xfrm>
            <a:off x="152400" y="838200"/>
            <a:ext cx="8991600" cy="6019800"/>
          </a:xfrm>
          <a:ln>
            <a:noFill/>
          </a:ln>
        </p:spPr>
        <p:txBody>
          <a:bodyPr>
            <a:noAutofit/>
          </a:bodyPr>
          <a:lstStyle/>
          <a:p>
            <a:pPr eaLnBrk="1" hangingPunct="1">
              <a:spcAft>
                <a:spcPts val="600"/>
              </a:spcAft>
              <a:buFont typeface="Tahoma" pitchFamily="34" charset="0"/>
              <a:buChar char="●"/>
              <a:defRPr/>
            </a:pPr>
            <a:r>
              <a:rPr lang="en-US" sz="2800" dirty="0">
                <a:effectLst>
                  <a:outerShdw blurRad="38100" dist="38100" dir="2700000" algn="tl">
                    <a:srgbClr val="000000">
                      <a:alpha val="43137"/>
                    </a:srgbClr>
                  </a:outerShdw>
                </a:effectLst>
              </a:rPr>
              <a:t>Based on </a:t>
            </a:r>
            <a:r>
              <a:rPr lang="en-US" sz="2800" dirty="0">
                <a:solidFill>
                  <a:schemeClr val="accent1">
                    <a:lumMod val="60000"/>
                    <a:lumOff val="40000"/>
                  </a:schemeClr>
                </a:solidFill>
                <a:effectLst>
                  <a:outerShdw blurRad="38100" dist="38100" dir="2700000" algn="tl">
                    <a:srgbClr val="000000">
                      <a:alpha val="43137"/>
                    </a:srgbClr>
                  </a:outerShdw>
                </a:effectLst>
              </a:rPr>
              <a:t>objective standards.</a:t>
            </a:r>
            <a:endParaRPr lang="en-US" sz="2800" dirty="0">
              <a:effectLst>
                <a:outerShdw blurRad="38100" dist="38100" dir="2700000" algn="tl">
                  <a:srgbClr val="000000">
                    <a:alpha val="43137"/>
                  </a:srgbClr>
                </a:outerShdw>
              </a:effectLst>
            </a:endParaRPr>
          </a:p>
          <a:p>
            <a:pPr eaLnBrk="1" hangingPunct="1">
              <a:spcAft>
                <a:spcPts val="600"/>
              </a:spcAft>
              <a:buFont typeface="Tahoma" pitchFamily="34" charset="0"/>
              <a:buChar char="●"/>
              <a:defRPr/>
            </a:pPr>
            <a:r>
              <a:rPr lang="en-US" sz="2800" dirty="0">
                <a:effectLst>
                  <a:outerShdw blurRad="38100" dist="38100" dir="2700000" algn="tl">
                    <a:srgbClr val="000000">
                      <a:alpha val="43137"/>
                    </a:srgbClr>
                  </a:outerShdw>
                </a:effectLst>
              </a:rPr>
              <a:t>Reduces student and parent anger because it’s </a:t>
            </a:r>
            <a:r>
              <a:rPr lang="en-US" sz="2800" dirty="0">
                <a:solidFill>
                  <a:schemeClr val="accent1">
                    <a:lumMod val="60000"/>
                    <a:lumOff val="40000"/>
                  </a:schemeClr>
                </a:solidFill>
                <a:effectLst>
                  <a:outerShdw blurRad="38100" dist="38100" dir="2700000" algn="tl">
                    <a:srgbClr val="000000">
                      <a:alpha val="43137"/>
                    </a:srgbClr>
                  </a:outerShdw>
                </a:effectLst>
              </a:rPr>
              <a:t>fair and consistent </a:t>
            </a:r>
            <a:r>
              <a:rPr lang="en-US" sz="2800" dirty="0">
                <a:effectLst>
                  <a:outerShdw blurRad="38100" dist="38100" dir="2700000" algn="tl">
                    <a:srgbClr val="000000">
                      <a:alpha val="43137"/>
                    </a:srgbClr>
                  </a:outerShdw>
                </a:effectLst>
              </a:rPr>
              <a:t>across students.</a:t>
            </a:r>
          </a:p>
          <a:p>
            <a:pPr eaLnBrk="1" hangingPunct="1">
              <a:spcAft>
                <a:spcPts val="600"/>
              </a:spcAft>
              <a:buFont typeface="Tahoma" pitchFamily="34" charset="0"/>
              <a:buChar char="●"/>
              <a:defRPr/>
            </a:pPr>
            <a:r>
              <a:rPr lang="en-US" sz="2800" dirty="0">
                <a:effectLst>
                  <a:outerShdw blurRad="38100" dist="38100" dir="2700000" algn="tl">
                    <a:srgbClr val="000000">
                      <a:alpha val="43137"/>
                    </a:srgbClr>
                  </a:outerShdw>
                </a:effectLst>
              </a:rPr>
              <a:t>Helps build a school environment where what happens to you </a:t>
            </a:r>
            <a:r>
              <a:rPr lang="en-US" sz="2800" dirty="0">
                <a:solidFill>
                  <a:schemeClr val="accent1">
                    <a:lumMod val="60000"/>
                    <a:lumOff val="40000"/>
                  </a:schemeClr>
                </a:solidFill>
                <a:effectLst>
                  <a:outerShdw blurRad="38100" dist="38100" dir="2700000" algn="tl">
                    <a:srgbClr val="000000">
                      <a:alpha val="43137"/>
                    </a:srgbClr>
                  </a:outerShdw>
                </a:effectLst>
              </a:rPr>
              <a:t>depends on what you </a:t>
            </a:r>
            <a:r>
              <a:rPr lang="en-US" sz="2800" u="sng" dirty="0">
                <a:solidFill>
                  <a:schemeClr val="accent1">
                    <a:lumMod val="60000"/>
                    <a:lumOff val="40000"/>
                  </a:schemeClr>
                </a:solidFill>
                <a:effectLst>
                  <a:outerShdw blurRad="38100" dist="38100" dir="2700000" algn="tl">
                    <a:srgbClr val="000000">
                      <a:alpha val="43137"/>
                    </a:srgbClr>
                  </a:outerShdw>
                </a:effectLst>
              </a:rPr>
              <a:t>do</a:t>
            </a:r>
            <a:r>
              <a:rPr lang="en-US" sz="2800" dirty="0">
                <a:effectLst>
                  <a:outerShdw blurRad="38100" dist="38100" dir="2700000" algn="tl">
                    <a:srgbClr val="000000">
                      <a:alpha val="43137"/>
                    </a:srgbClr>
                  </a:outerShdw>
                </a:effectLst>
              </a:rPr>
              <a:t>, not on staff’s mood, who you are, who your parents are, or how good you are at talking your way out of consequences.</a:t>
            </a:r>
          </a:p>
          <a:p>
            <a:pPr eaLnBrk="1" hangingPunct="1">
              <a:spcAft>
                <a:spcPts val="600"/>
              </a:spcAft>
              <a:buFont typeface="Tahoma" pitchFamily="34" charset="0"/>
              <a:buChar char="●"/>
              <a:defRPr/>
            </a:pPr>
            <a:r>
              <a:rPr lang="en-US" sz="2800" dirty="0">
                <a:effectLst>
                  <a:outerShdw blurRad="38100" dist="38100" dir="2700000" algn="tl">
                    <a:srgbClr val="000000">
                      <a:alpha val="43137"/>
                    </a:srgbClr>
                  </a:outerShdw>
                </a:effectLst>
              </a:rPr>
              <a:t>Preplanned consequences take less time.</a:t>
            </a:r>
          </a:p>
          <a:p>
            <a:pPr eaLnBrk="1" hangingPunct="1">
              <a:spcAft>
                <a:spcPts val="600"/>
              </a:spcAft>
              <a:buFont typeface="Tahoma" pitchFamily="34" charset="0"/>
              <a:buChar char="●"/>
              <a:defRPr/>
            </a:pPr>
            <a:r>
              <a:rPr lang="en-US" sz="2800" dirty="0">
                <a:effectLst>
                  <a:outerShdw blurRad="38100" dist="38100" dir="2700000" algn="tl">
                    <a:srgbClr val="000000">
                      <a:alpha val="43137"/>
                    </a:srgbClr>
                  </a:outerShdw>
                </a:effectLst>
              </a:rPr>
              <a:t>With a rubric-based approach, consequences never come from a </a:t>
            </a:r>
            <a:r>
              <a:rPr lang="en-US" sz="2800" u="sng" dirty="0">
                <a:effectLst>
                  <a:outerShdw blurRad="38100" dist="38100" dir="2700000" algn="tl">
                    <a:srgbClr val="000000">
                      <a:alpha val="43137"/>
                    </a:srgbClr>
                  </a:outerShdw>
                </a:effectLst>
              </a:rPr>
              <a:t>person</a:t>
            </a:r>
            <a:r>
              <a:rPr lang="en-US" sz="2800" dirty="0">
                <a:effectLst>
                  <a:outerShdw blurRad="38100" dist="38100" dir="2700000" algn="tl">
                    <a:srgbClr val="000000">
                      <a:alpha val="43137"/>
                    </a:srgbClr>
                  </a:outerShdw>
                </a:effectLst>
              </a:rPr>
              <a:t>, they come from the rubric.  As a result, </a:t>
            </a:r>
            <a:r>
              <a:rPr lang="en-US" sz="2800" dirty="0">
                <a:solidFill>
                  <a:schemeClr val="accent1">
                    <a:lumMod val="60000"/>
                    <a:lumOff val="40000"/>
                  </a:schemeClr>
                </a:solidFill>
                <a:effectLst>
                  <a:outerShdw blurRad="38100" dist="38100" dir="2700000" algn="tl">
                    <a:srgbClr val="000000">
                      <a:alpha val="43137"/>
                    </a:srgbClr>
                  </a:outerShdw>
                </a:effectLst>
              </a:rPr>
              <a:t>consequences are less likely to threaten the relationship.</a:t>
            </a:r>
          </a:p>
        </p:txBody>
      </p:sp>
    </p:spTree>
    <p:extLst>
      <p:ext uri="{BB962C8B-B14F-4D97-AF65-F5344CB8AC3E}">
        <p14:creationId xmlns:p14="http://schemas.microsoft.com/office/powerpoint/2010/main" val="1637766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4" descr="Marcia Madden work images0003"/>
          <p:cNvPicPr>
            <a:picLocks noChangeAspect="1" noChangeArrowheads="1"/>
          </p:cNvPicPr>
          <p:nvPr/>
        </p:nvPicPr>
        <p:blipFill>
          <a:blip r:embed="rId3" cstate="print"/>
          <a:srcRect/>
          <a:stretch>
            <a:fillRect/>
          </a:stretch>
        </p:blipFill>
        <p:spPr bwMode="auto">
          <a:xfrm>
            <a:off x="0" y="-457200"/>
            <a:ext cx="9144000" cy="7315200"/>
          </a:xfrm>
          <a:prstGeom prst="rect">
            <a:avLst/>
          </a:prstGeom>
          <a:noFill/>
          <a:ln w="9525">
            <a:noFill/>
            <a:miter lim="800000"/>
            <a:headEnd/>
            <a:tailEnd/>
          </a:ln>
        </p:spPr>
      </p:pic>
    </p:spTree>
    <p:extLst>
      <p:ext uri="{BB962C8B-B14F-4D97-AF65-F5344CB8AC3E}">
        <p14:creationId xmlns:p14="http://schemas.microsoft.com/office/powerpoint/2010/main" val="20636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457200" y="1143000"/>
            <a:ext cx="8382000" cy="4191000"/>
          </a:xfrm>
        </p:spPr>
        <p:txBody>
          <a:bodyPr>
            <a:normAutofit/>
          </a:bodyPr>
          <a:lstStyle/>
          <a:p>
            <a:pPr algn="ctr" eaLnBrk="1" hangingPunct="1">
              <a:defRPr/>
            </a:pPr>
            <a:r>
              <a:rPr lang="en-US" sz="4800" dirty="0">
                <a:solidFill>
                  <a:schemeClr val="tx1"/>
                </a:solidFill>
                <a:effectLst>
                  <a:outerShdw blurRad="38100" dist="38100" dir="2700000" algn="tl">
                    <a:srgbClr val="000000">
                      <a:alpha val="43137"/>
                    </a:srgbClr>
                  </a:outerShdw>
                </a:effectLst>
              </a:rPr>
              <a:t>Let’s stop calling everything “bullying.”  </a:t>
            </a:r>
            <a:r>
              <a:rPr lang="en-US" sz="4800" dirty="0">
                <a:solidFill>
                  <a:srgbClr val="FFFF99"/>
                </a:solidFill>
                <a:effectLst>
                  <a:outerShdw blurRad="38100" dist="38100" dir="2700000" algn="tl">
                    <a:srgbClr val="000000">
                      <a:alpha val="43137"/>
                    </a:srgbClr>
                  </a:outerShdw>
                </a:effectLst>
              </a:rPr>
              <a:t>Harm is not just done by ”bullies.” </a:t>
            </a:r>
            <a:r>
              <a:rPr lang="en-US" sz="4800" dirty="0">
                <a:solidFill>
                  <a:schemeClr val="tx1"/>
                </a:solidFill>
                <a:effectLst>
                  <a:outerShdw blurRad="38100" dist="38100" dir="2700000" algn="tl">
                    <a:srgbClr val="000000">
                      <a:alpha val="43137"/>
                    </a:srgbClr>
                  </a:outerShdw>
                </a:effectLst>
              </a:rPr>
              <a:t>Everyone has done something mean at some point. Let’s help kids stop instead.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0" y="609600"/>
            <a:ext cx="9144000" cy="1524000"/>
          </a:xfrm>
        </p:spPr>
        <p:txBody>
          <a:bodyPr rtlCol="0">
            <a:noAutofit/>
          </a:bodyPr>
          <a:lstStyle/>
          <a:p>
            <a:pPr algn="ctr" fontAlgn="auto">
              <a:spcAft>
                <a:spcPts val="0"/>
              </a:spcAft>
              <a:defRPr/>
            </a:pPr>
            <a:r>
              <a:rPr lang="en-US" sz="4400" b="1" dirty="0">
                <a:solidFill>
                  <a:schemeClr val="accent3"/>
                </a:solidFill>
                <a:effectLst>
                  <a:outerShdw blurRad="38100" dist="38100" dir="2700000" algn="tl">
                    <a:srgbClr val="000000">
                      <a:alpha val="43137"/>
                    </a:srgbClr>
                  </a:outerShdw>
                </a:effectLst>
              </a:rPr>
              <a:t>Child Rearing That Creates Children</a:t>
            </a:r>
            <a:br>
              <a:rPr lang="en-US" sz="4400" b="1" dirty="0">
                <a:solidFill>
                  <a:schemeClr val="accent3"/>
                </a:solidFill>
                <a:effectLst>
                  <a:outerShdw blurRad="38100" dist="38100" dir="2700000" algn="tl">
                    <a:srgbClr val="000000">
                      <a:alpha val="43137"/>
                    </a:srgbClr>
                  </a:outerShdw>
                </a:effectLst>
              </a:rPr>
            </a:br>
            <a:r>
              <a:rPr lang="en-US" sz="4400" b="1" dirty="0">
                <a:solidFill>
                  <a:schemeClr val="accent3"/>
                </a:solidFill>
                <a:effectLst>
                  <a:outerShdw blurRad="38100" dist="38100" dir="2700000" algn="tl">
                    <a:srgbClr val="000000">
                      <a:alpha val="43137"/>
                    </a:srgbClr>
                  </a:outerShdw>
                </a:effectLst>
              </a:rPr>
              <a:t>Who Engage In Mean Behavior</a:t>
            </a:r>
          </a:p>
        </p:txBody>
      </p:sp>
      <p:sp>
        <p:nvSpPr>
          <p:cNvPr id="56323" name="Rectangle 3"/>
          <p:cNvSpPr>
            <a:spLocks noGrp="1" noChangeArrowheads="1"/>
          </p:cNvSpPr>
          <p:nvPr>
            <p:ph idx="1"/>
          </p:nvPr>
        </p:nvSpPr>
        <p:spPr>
          <a:xfrm>
            <a:off x="457200" y="2209800"/>
            <a:ext cx="8229600" cy="4267200"/>
          </a:xfrm>
        </p:spPr>
        <p:txBody>
          <a:bodyPr>
            <a:normAutofit/>
          </a:bodyPr>
          <a:lstStyle/>
          <a:p>
            <a:pPr marL="609600" indent="-609600">
              <a:buClr>
                <a:schemeClr val="tx1"/>
              </a:buClr>
              <a:buFontTx/>
              <a:buAutoNum type="arabicPeriod"/>
              <a:defRPr/>
            </a:pPr>
            <a:endParaRPr lang="en-US" dirty="0">
              <a:effectLst>
                <a:outerShdw blurRad="38100" dist="38100" dir="2700000" algn="tl">
                  <a:srgbClr val="000000">
                    <a:alpha val="43137"/>
                  </a:srgbClr>
                </a:outerShdw>
              </a:effectLst>
            </a:endParaRPr>
          </a:p>
          <a:p>
            <a:pPr marL="609600" indent="-609600">
              <a:buClr>
                <a:schemeClr val="tx1"/>
              </a:buClr>
              <a:buFontTx/>
              <a:buAutoNum type="arabicPeriod"/>
              <a:defRPr/>
            </a:pPr>
            <a:r>
              <a:rPr lang="en-US" sz="2800" b="1" dirty="0">
                <a:solidFill>
                  <a:srgbClr val="FFFF99"/>
                </a:solidFill>
                <a:effectLst>
                  <a:outerShdw blurRad="38100" dist="38100" dir="2700000" algn="tl">
                    <a:srgbClr val="000000">
                      <a:alpha val="43137"/>
                    </a:srgbClr>
                  </a:outerShdw>
                </a:effectLst>
              </a:rPr>
              <a:t>Too </a:t>
            </a:r>
            <a:r>
              <a:rPr lang="en-US" sz="2800" b="1" u="sng" dirty="0">
                <a:solidFill>
                  <a:srgbClr val="FFFF99"/>
                </a:solidFill>
                <a:effectLst>
                  <a:outerShdw blurRad="38100" dist="38100" dir="2700000" algn="tl">
                    <a:srgbClr val="000000">
                      <a:alpha val="43137"/>
                    </a:srgbClr>
                  </a:outerShdw>
                </a:effectLst>
              </a:rPr>
              <a:t>little</a:t>
            </a:r>
            <a:r>
              <a:rPr lang="en-US" sz="2800" b="1" dirty="0">
                <a:solidFill>
                  <a:srgbClr val="FFFF99"/>
                </a:solidFill>
                <a:effectLst>
                  <a:outerShdw blurRad="38100" dist="38100" dir="2700000" algn="tl">
                    <a:srgbClr val="000000">
                      <a:alpha val="43137"/>
                    </a:srgbClr>
                  </a:outerShdw>
                </a:effectLst>
              </a:rPr>
              <a:t> </a:t>
            </a:r>
            <a:r>
              <a:rPr lang="en-US" sz="2800" b="1" dirty="0"/>
              <a:t>love</a:t>
            </a:r>
            <a:r>
              <a:rPr lang="en-US" sz="2800" dirty="0"/>
              <a:t>, and </a:t>
            </a:r>
            <a:r>
              <a:rPr lang="en-US" sz="2800" b="1" dirty="0">
                <a:solidFill>
                  <a:srgbClr val="FFFF99"/>
                </a:solidFill>
                <a:effectLst>
                  <a:outerShdw blurRad="38100" dist="38100" dir="2700000" algn="tl">
                    <a:srgbClr val="000000">
                      <a:alpha val="43137"/>
                    </a:srgbClr>
                  </a:outerShdw>
                </a:effectLst>
              </a:rPr>
              <a:t>too much </a:t>
            </a:r>
            <a:r>
              <a:rPr lang="en-US" sz="2800" b="1" dirty="0"/>
              <a:t>freedom</a:t>
            </a:r>
          </a:p>
          <a:p>
            <a:pPr marL="609600" indent="-609600">
              <a:buClr>
                <a:schemeClr val="tx1"/>
              </a:buClr>
              <a:buFontTx/>
              <a:buAutoNum type="arabicPeriod"/>
              <a:defRPr/>
            </a:pPr>
            <a:endParaRPr lang="en-US" sz="2800" dirty="0">
              <a:solidFill>
                <a:srgbClr val="FF0066"/>
              </a:solidFill>
              <a:effectLst>
                <a:outerShdw blurRad="38100" dist="38100" dir="2700000" algn="tl">
                  <a:srgbClr val="000000">
                    <a:alpha val="43137"/>
                  </a:srgbClr>
                </a:outerShdw>
              </a:effectLst>
            </a:endParaRPr>
          </a:p>
          <a:p>
            <a:pPr marL="609600" indent="-609600">
              <a:buClr>
                <a:schemeClr val="tx1"/>
              </a:buClr>
              <a:buFontTx/>
              <a:buAutoNum type="arabicPeriod"/>
              <a:defRPr/>
            </a:pPr>
            <a:r>
              <a:rPr lang="en-US" sz="2800" b="1" dirty="0">
                <a:solidFill>
                  <a:srgbClr val="FFFF99"/>
                </a:solidFill>
                <a:effectLst>
                  <a:outerShdw blurRad="38100" dist="38100" dir="2700000" algn="tl">
                    <a:srgbClr val="000000">
                      <a:alpha val="43137"/>
                    </a:srgbClr>
                  </a:outerShdw>
                </a:effectLst>
              </a:rPr>
              <a:t>Too </a:t>
            </a:r>
            <a:r>
              <a:rPr lang="en-US" sz="2800" b="1" u="sng" dirty="0">
                <a:solidFill>
                  <a:srgbClr val="FFFF99"/>
                </a:solidFill>
                <a:effectLst>
                  <a:outerShdw blurRad="38100" dist="38100" dir="2700000" algn="tl">
                    <a:srgbClr val="000000">
                      <a:alpha val="43137"/>
                    </a:srgbClr>
                  </a:outerShdw>
                </a:effectLst>
              </a:rPr>
              <a:t>much</a:t>
            </a:r>
            <a:r>
              <a:rPr lang="en-US" sz="2800" b="1" dirty="0">
                <a:solidFill>
                  <a:srgbClr val="FFFF99"/>
                </a:solidFill>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indulgence</a:t>
            </a:r>
            <a:r>
              <a:rPr lang="en-US" sz="2800" b="1" dirty="0"/>
              <a:t> </a:t>
            </a:r>
            <a:r>
              <a:rPr lang="en-US" sz="2800" dirty="0"/>
              <a:t>(defined as treating them like they are more special than anyone else, only deserve the best, should always be first, are more important, etc.) and</a:t>
            </a:r>
            <a:r>
              <a:rPr lang="en-US" sz="2800" dirty="0">
                <a:effectLst>
                  <a:outerShdw blurRad="38100" dist="38100" dir="2700000" algn="tl">
                    <a:srgbClr val="000000">
                      <a:alpha val="43137"/>
                    </a:srgbClr>
                  </a:outerShdw>
                </a:effectLst>
              </a:rPr>
              <a:t> </a:t>
            </a:r>
            <a:r>
              <a:rPr lang="en-US" sz="2800" b="1" dirty="0">
                <a:solidFill>
                  <a:srgbClr val="FFFF99"/>
                </a:solidFill>
                <a:effectLst>
                  <a:outerShdw blurRad="38100" dist="38100" dir="2700000" algn="tl">
                    <a:srgbClr val="000000">
                      <a:alpha val="43137"/>
                    </a:srgbClr>
                  </a:outerShdw>
                </a:effectLst>
              </a:rPr>
              <a:t>too much </a:t>
            </a:r>
            <a:r>
              <a:rPr lang="en-US" sz="2800" b="1" dirty="0"/>
              <a:t>freedom</a:t>
            </a:r>
            <a:endParaRPr lang="en-US" dirty="0">
              <a:solidFill>
                <a:srgbClr val="00CC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6323">
                                            <p:txEl>
                                              <p:pRg st="1" end="1"/>
                                            </p:txEl>
                                          </p:spTgt>
                                        </p:tgtEl>
                                        <p:attrNameLst>
                                          <p:attrName>style.visibility</p:attrName>
                                        </p:attrNameLst>
                                      </p:cBhvr>
                                      <p:to>
                                        <p:strVal val="visible"/>
                                      </p:to>
                                    </p:set>
                                    <p:animEffect transition="in" filter="fade">
                                      <p:cBhvr>
                                        <p:cTn id="7" dur="1000">
                                          <p:stCondLst>
                                            <p:cond delay="0"/>
                                          </p:stCondLst>
                                        </p:cTn>
                                        <p:tgtEl>
                                          <p:spTgt spid="563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6323">
                                            <p:txEl>
                                              <p:pRg st="3" end="3"/>
                                            </p:txEl>
                                          </p:spTgt>
                                        </p:tgtEl>
                                        <p:attrNameLst>
                                          <p:attrName>style.visibility</p:attrName>
                                        </p:attrNameLst>
                                      </p:cBhvr>
                                      <p:to>
                                        <p:strVal val="visible"/>
                                      </p:to>
                                    </p:set>
                                    <p:animEffect transition="in" filter="fade">
                                      <p:cBhvr>
                                        <p:cTn id="12" dur="1000">
                                          <p:stCondLst>
                                            <p:cond delay="0"/>
                                          </p:stCondLst>
                                        </p:cTn>
                                        <p:tgtEl>
                                          <p:spTgt spid="563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1066800"/>
            <a:ext cx="8686800" cy="4572000"/>
          </a:xfrm>
        </p:spPr>
        <p:txBody>
          <a:bodyPr>
            <a:normAutofit/>
          </a:bodyPr>
          <a:lstStyle/>
          <a:p>
            <a:pPr algn="ctr">
              <a:defRPr/>
            </a:pPr>
            <a:r>
              <a:rPr lang="en-US" sz="6000" dirty="0">
                <a:solidFill>
                  <a:schemeClr val="tx1"/>
                </a:solidFill>
              </a:rPr>
              <a:t>HAVE THE GUTS TO DO IT RIGHT:  RAISING GRATEFUL AND RESPONSIBLE CHILDREN IN AN ERA OF INDULGENCE</a:t>
            </a:r>
          </a:p>
        </p:txBody>
      </p:sp>
      <p:sp>
        <p:nvSpPr>
          <p:cNvPr id="5" name="Subtitle 4"/>
          <p:cNvSpPr>
            <a:spLocks noGrp="1"/>
          </p:cNvSpPr>
          <p:nvPr>
            <p:ph type="subTitle" idx="1"/>
          </p:nvPr>
        </p:nvSpPr>
        <p:spPr>
          <a:xfrm>
            <a:off x="2133600" y="5791200"/>
            <a:ext cx="7010400" cy="1066800"/>
          </a:xfrm>
        </p:spPr>
        <p:txBody>
          <a:bodyPr>
            <a:normAutofit/>
          </a:bodyPr>
          <a:lstStyle/>
          <a:p>
            <a:pPr>
              <a:defRPr/>
            </a:pPr>
            <a:r>
              <a:rPr lang="en-US" sz="4000" dirty="0">
                <a:solidFill>
                  <a:schemeClr val="tx2">
                    <a:lumMod val="40000"/>
                    <a:lumOff val="60000"/>
                  </a:schemeClr>
                </a:solidFill>
              </a:rPr>
              <a:t>By Sheri Moskowitz Noga</a:t>
            </a:r>
            <a:endParaRPr lang="en-US" dirty="0">
              <a:solidFill>
                <a:schemeClr val="tx2">
                  <a:lumMod val="40000"/>
                  <a:lumOff val="60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4" name="Rectangle 4"/>
          <p:cNvSpPr>
            <a:spLocks noGrp="1" noChangeArrowheads="1"/>
          </p:cNvSpPr>
          <p:nvPr>
            <p:ph type="title"/>
          </p:nvPr>
        </p:nvSpPr>
        <p:spPr>
          <a:xfrm>
            <a:off x="152400" y="685800"/>
            <a:ext cx="8839200" cy="4953000"/>
          </a:xfrm>
        </p:spPr>
        <p:txBody>
          <a:bodyPr/>
          <a:lstStyle/>
          <a:p>
            <a:pPr algn="ctr" eaLnBrk="1" hangingPunct="1">
              <a:defRPr/>
            </a:pPr>
            <a:r>
              <a:rPr lang="en-US" b="1" dirty="0">
                <a:solidFill>
                  <a:schemeClr val="tx1"/>
                </a:solidFill>
                <a:effectLst>
                  <a:outerShdw blurRad="38100" dist="38100" dir="2700000" algn="tl">
                    <a:srgbClr val="000000">
                      <a:alpha val="43137"/>
                    </a:srgbClr>
                  </a:outerShdw>
                </a:effectLst>
              </a:rPr>
              <a:t>PARENTS SHOULD PAY ATTENTION TO THEIR OWN BEHAVIORS</a:t>
            </a:r>
            <a:br>
              <a:rPr lang="en-US" b="1" dirty="0">
                <a:solidFill>
                  <a:srgbClr val="FFFF99"/>
                </a:solidFill>
                <a:effectLst>
                  <a:outerShdw blurRad="38100" dist="38100" dir="2700000" algn="tl">
                    <a:srgbClr val="000000">
                      <a:alpha val="43137"/>
                    </a:srgbClr>
                  </a:outerShdw>
                </a:effectLst>
              </a:rPr>
            </a:br>
            <a:br>
              <a:rPr lang="en-US" b="1" dirty="0">
                <a:solidFill>
                  <a:srgbClr val="FFFF99"/>
                </a:solidFill>
                <a:effectLst>
                  <a:outerShdw blurRad="38100" dist="38100" dir="2700000" algn="tl">
                    <a:srgbClr val="000000">
                      <a:alpha val="43137"/>
                    </a:srgbClr>
                  </a:outerShdw>
                </a:effectLst>
              </a:rPr>
            </a:br>
            <a:r>
              <a:rPr lang="en-US" sz="6000" b="1" dirty="0">
                <a:solidFill>
                  <a:srgbClr val="FFFF99"/>
                </a:solidFill>
                <a:effectLst>
                  <a:outerShdw blurRad="38100" dist="38100" dir="2700000" algn="tl">
                    <a:srgbClr val="000000">
                      <a:alpha val="43137"/>
                    </a:srgbClr>
                  </a:outerShdw>
                </a:effectLst>
              </a:rPr>
              <a:t>BE A GOOD ROLE MODEL!</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4" name="Rectangle 4"/>
          <p:cNvSpPr>
            <a:spLocks noGrp="1" noChangeArrowheads="1"/>
          </p:cNvSpPr>
          <p:nvPr>
            <p:ph type="title"/>
          </p:nvPr>
        </p:nvSpPr>
        <p:spPr>
          <a:xfrm>
            <a:off x="381000" y="-533400"/>
            <a:ext cx="8610600" cy="4876800"/>
          </a:xfrm>
        </p:spPr>
        <p:txBody>
          <a:bodyPr/>
          <a:lstStyle/>
          <a:p>
            <a:pPr algn="ctr" eaLnBrk="1" hangingPunct="1">
              <a:defRPr/>
            </a:pPr>
            <a:r>
              <a:rPr lang="en-US" sz="6000" b="1" dirty="0">
                <a:solidFill>
                  <a:schemeClr val="tx1"/>
                </a:solidFill>
                <a:effectLst>
                  <a:outerShdw blurRad="38100" dist="38100" dir="2700000" algn="tl">
                    <a:srgbClr val="000000">
                      <a:alpha val="43137"/>
                    </a:srgbClr>
                  </a:outerShdw>
                </a:effectLst>
              </a:rPr>
              <a:t>Adult intervention </a:t>
            </a:r>
            <a:br>
              <a:rPr lang="en-US" sz="6000" b="1" dirty="0">
                <a:solidFill>
                  <a:schemeClr val="tx1"/>
                </a:solidFill>
                <a:effectLst>
                  <a:outerShdw blurRad="38100" dist="38100" dir="2700000" algn="tl">
                    <a:srgbClr val="000000">
                      <a:alpha val="43137"/>
                    </a:srgbClr>
                  </a:outerShdw>
                </a:effectLst>
              </a:rPr>
            </a:br>
            <a:r>
              <a:rPr lang="en-US" sz="6000" b="1" dirty="0">
                <a:solidFill>
                  <a:schemeClr val="tx1"/>
                </a:solidFill>
                <a:effectLst>
                  <a:outerShdw blurRad="38100" dist="38100" dir="2700000" algn="tl">
                    <a:srgbClr val="000000">
                      <a:alpha val="43137"/>
                    </a:srgbClr>
                  </a:outerShdw>
                </a:effectLst>
              </a:rPr>
              <a:t>3 choices – role play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4" name="Rectangle 4"/>
          <p:cNvSpPr>
            <a:spLocks noGrp="1" noChangeArrowheads="1"/>
          </p:cNvSpPr>
          <p:nvPr>
            <p:ph type="title"/>
          </p:nvPr>
        </p:nvSpPr>
        <p:spPr>
          <a:xfrm>
            <a:off x="228600" y="3276600"/>
            <a:ext cx="8763000" cy="4495800"/>
          </a:xfrm>
        </p:spPr>
        <p:txBody>
          <a:bodyPr>
            <a:normAutofit fontScale="90000"/>
          </a:bodyPr>
          <a:lstStyle/>
          <a:p>
            <a:pPr eaLnBrk="1" hangingPunct="1">
              <a:tabLst>
                <a:tab pos="1600200" algn="l"/>
              </a:tabLst>
              <a:defRPr/>
            </a:pPr>
            <a:r>
              <a:rPr lang="en-US" sz="6000" b="1" dirty="0">
                <a:solidFill>
                  <a:schemeClr val="tx1"/>
                </a:solidFill>
                <a:effectLst>
                  <a:outerShdw blurRad="38100" dist="38100" dir="2700000" algn="tl">
                    <a:srgbClr val="000000">
                      <a:alpha val="43137"/>
                    </a:srgbClr>
                  </a:outerShdw>
                </a:effectLst>
              </a:rPr>
              <a:t>            </a:t>
            </a:r>
            <a:r>
              <a:rPr lang="en-US" sz="4400" b="1" dirty="0">
                <a:solidFill>
                  <a:schemeClr val="tx1"/>
                </a:solidFill>
                <a:effectLst>
                  <a:outerShdw blurRad="38100" dist="38100" dir="2700000" algn="tl">
                    <a:srgbClr val="000000">
                      <a:alpha val="43137"/>
                    </a:srgbClr>
                  </a:outerShdw>
                </a:effectLst>
              </a:rPr>
              <a:t> </a:t>
            </a:r>
            <a:br>
              <a:rPr lang="en-US" sz="4400" b="1" dirty="0">
                <a:solidFill>
                  <a:schemeClr val="tx1"/>
                </a:solidFill>
                <a:effectLst>
                  <a:outerShdw blurRad="38100" dist="38100" dir="2700000" algn="tl">
                    <a:srgbClr val="000000">
                      <a:alpha val="43137"/>
                    </a:srgbClr>
                  </a:outerShdw>
                </a:effectLst>
              </a:rPr>
            </a:br>
            <a:r>
              <a:rPr lang="en-US" sz="4400" b="1" dirty="0">
                <a:solidFill>
                  <a:schemeClr val="tx1"/>
                </a:solidFill>
                <a:effectLst>
                  <a:outerShdw blurRad="38100" dist="38100" dir="2700000" algn="tl">
                    <a:srgbClr val="000000">
                      <a:alpha val="43137"/>
                    </a:srgbClr>
                  </a:outerShdw>
                </a:effectLst>
              </a:rPr>
              <a:t>               </a:t>
            </a:r>
            <a:br>
              <a:rPr lang="en-US" sz="4400" b="1" dirty="0">
                <a:solidFill>
                  <a:schemeClr val="tx1"/>
                </a:solidFill>
                <a:effectLst>
                  <a:outerShdw blurRad="38100" dist="38100" dir="2700000" algn="tl">
                    <a:srgbClr val="000000">
                      <a:alpha val="43137"/>
                    </a:srgbClr>
                  </a:outerShdw>
                </a:effectLst>
              </a:rPr>
            </a:br>
            <a:br>
              <a:rPr lang="en-US" sz="4400" b="1" dirty="0">
                <a:solidFill>
                  <a:schemeClr val="tx1"/>
                </a:solidFill>
                <a:effectLst>
                  <a:outerShdw blurRad="38100" dist="38100" dir="2700000" algn="tl">
                    <a:srgbClr val="000000">
                      <a:alpha val="43137"/>
                    </a:srgbClr>
                  </a:outerShdw>
                </a:effectLst>
              </a:rPr>
            </a:br>
            <a:br>
              <a:rPr lang="en-US" sz="4400" b="1" dirty="0">
                <a:solidFill>
                  <a:schemeClr val="tx1"/>
                </a:solidFill>
                <a:effectLst>
                  <a:outerShdw blurRad="38100" dist="38100" dir="2700000" algn="tl">
                    <a:srgbClr val="000000">
                      <a:alpha val="43137"/>
                    </a:srgbClr>
                  </a:outerShdw>
                </a:effectLst>
              </a:rPr>
            </a:br>
            <a:br>
              <a:rPr lang="en-US" sz="4400" b="1" dirty="0">
                <a:solidFill>
                  <a:schemeClr val="tx1"/>
                </a:solidFill>
                <a:effectLst>
                  <a:outerShdw blurRad="38100" dist="38100" dir="2700000" algn="tl">
                    <a:srgbClr val="000000">
                      <a:alpha val="43137"/>
                    </a:srgbClr>
                  </a:outerShdw>
                </a:effectLst>
              </a:rPr>
            </a:br>
            <a:br>
              <a:rPr lang="en-US" sz="4400" b="1" dirty="0">
                <a:solidFill>
                  <a:schemeClr val="tx1"/>
                </a:solidFill>
                <a:effectLst>
                  <a:outerShdw blurRad="38100" dist="38100" dir="2700000" algn="tl">
                    <a:srgbClr val="000000">
                      <a:alpha val="43137"/>
                    </a:srgbClr>
                  </a:outerShdw>
                </a:effectLst>
              </a:rPr>
            </a:br>
            <a:br>
              <a:rPr lang="en-US" sz="4400" b="1" dirty="0">
                <a:solidFill>
                  <a:schemeClr val="tx1"/>
                </a:solidFill>
                <a:effectLst>
                  <a:outerShdw blurRad="38100" dist="38100" dir="2700000" algn="tl">
                    <a:srgbClr val="000000">
                      <a:alpha val="43137"/>
                    </a:srgbClr>
                  </a:outerShdw>
                </a:effectLst>
              </a:rPr>
            </a:br>
            <a:br>
              <a:rPr lang="en-US" sz="4400" b="1" dirty="0">
                <a:solidFill>
                  <a:schemeClr val="tx1"/>
                </a:solidFill>
                <a:effectLst>
                  <a:outerShdw blurRad="38100" dist="38100" dir="2700000" algn="tl">
                    <a:srgbClr val="000000">
                      <a:alpha val="43137"/>
                    </a:srgbClr>
                  </a:outerShdw>
                </a:effectLst>
              </a:rPr>
            </a:br>
            <a:br>
              <a:rPr lang="en-US" sz="4400" b="1" dirty="0">
                <a:solidFill>
                  <a:schemeClr val="tx1"/>
                </a:solidFill>
                <a:effectLst>
                  <a:outerShdw blurRad="38100" dist="38100" dir="2700000" algn="tl">
                    <a:srgbClr val="000000">
                      <a:alpha val="43137"/>
                    </a:srgbClr>
                  </a:outerShdw>
                </a:effectLst>
              </a:rPr>
            </a:br>
            <a:r>
              <a:rPr lang="en-US" sz="4400" b="1" dirty="0">
                <a:solidFill>
                  <a:schemeClr val="tx1"/>
                </a:solidFill>
                <a:effectLst>
                  <a:outerShdw blurRad="38100" dist="38100" dir="2700000" algn="tl">
                    <a:srgbClr val="000000">
                      <a:alpha val="43137"/>
                    </a:srgbClr>
                  </a:outerShdw>
                </a:effectLst>
              </a:rPr>
              <a:t> </a:t>
            </a:r>
            <a:br>
              <a:rPr lang="en-US" sz="4400" b="1" dirty="0">
                <a:solidFill>
                  <a:schemeClr val="tx1"/>
                </a:solidFill>
                <a:effectLst>
                  <a:outerShdw blurRad="38100" dist="38100" dir="2700000" algn="tl">
                    <a:srgbClr val="000000">
                      <a:alpha val="43137"/>
                    </a:srgbClr>
                  </a:outerShdw>
                </a:effectLst>
              </a:rPr>
            </a:br>
            <a:br>
              <a:rPr lang="en-US" sz="4400" b="1" dirty="0">
                <a:solidFill>
                  <a:schemeClr val="tx1"/>
                </a:solidFill>
                <a:effectLst>
                  <a:outerShdw blurRad="38100" dist="38100" dir="2700000" algn="tl">
                    <a:srgbClr val="000000">
                      <a:alpha val="43137"/>
                    </a:srgbClr>
                  </a:outerShdw>
                </a:effectLst>
              </a:rPr>
            </a:br>
            <a:r>
              <a:rPr lang="en-US" sz="4400" b="1" dirty="0">
                <a:solidFill>
                  <a:schemeClr val="tx1"/>
                </a:solidFill>
                <a:effectLst>
                  <a:outerShdw blurRad="38100" dist="38100" dir="2700000" algn="tl">
                    <a:srgbClr val="000000">
                      <a:alpha val="43137"/>
                    </a:srgbClr>
                  </a:outerShdw>
                </a:effectLst>
              </a:rPr>
              <a:t>HOW DO YOU KNOW IF YOUR CHILD IS ENGAGING IN LOTS OF MEAN BEHAVIOR?</a:t>
            </a:r>
            <a:br>
              <a:rPr lang="en-US" sz="4400" b="1" dirty="0">
                <a:solidFill>
                  <a:schemeClr val="tx1"/>
                </a:solidFill>
                <a:effectLst>
                  <a:outerShdw blurRad="38100" dist="38100" dir="2700000" algn="tl">
                    <a:srgbClr val="000000">
                      <a:alpha val="43137"/>
                    </a:srgbClr>
                  </a:outerShdw>
                </a:effectLst>
              </a:rPr>
            </a:br>
            <a:r>
              <a:rPr lang="en-US" sz="6000" b="1" dirty="0">
                <a:solidFill>
                  <a:schemeClr val="tx1"/>
                </a:solidFill>
                <a:effectLst>
                  <a:outerShdw blurRad="38100" dist="38100" dir="2700000" algn="tl">
                    <a:srgbClr val="000000">
                      <a:alpha val="43137"/>
                    </a:srgbClr>
                  </a:outerShdw>
                </a:effectLst>
              </a:rPr>
              <a:t> </a:t>
            </a:r>
            <a:r>
              <a:rPr lang="en-US" sz="4400" b="1" dirty="0">
                <a:solidFill>
                  <a:schemeClr val="tx1"/>
                </a:solidFill>
                <a:effectLst>
                  <a:outerShdw blurRad="38100" dist="38100" dir="2700000" algn="tl">
                    <a:srgbClr val="000000">
                      <a:alpha val="43137"/>
                    </a:srgbClr>
                  </a:outerShdw>
                </a:effectLst>
              </a:rPr>
              <a:t>- How do they treat siblings? </a:t>
            </a:r>
            <a:br>
              <a:rPr lang="en-US" sz="4400" b="1" dirty="0">
                <a:solidFill>
                  <a:schemeClr val="tx1"/>
                </a:solidFill>
                <a:effectLst>
                  <a:outerShdw blurRad="38100" dist="38100" dir="2700000" algn="tl">
                    <a:srgbClr val="000000">
                      <a:alpha val="43137"/>
                    </a:srgbClr>
                  </a:outerShdw>
                </a:effectLst>
              </a:rPr>
            </a:br>
            <a:r>
              <a:rPr lang="en-US" sz="4400" b="1" dirty="0">
                <a:solidFill>
                  <a:schemeClr val="tx1"/>
                </a:solidFill>
                <a:effectLst>
                  <a:outerShdw blurRad="38100" dist="38100" dir="2700000" algn="tl">
                    <a:srgbClr val="000000">
                      <a:alpha val="43137"/>
                    </a:srgbClr>
                  </a:outerShdw>
                </a:effectLst>
              </a:rPr>
              <a:t>  - How do they treat their friends?  </a:t>
            </a:r>
            <a:br>
              <a:rPr lang="en-US" sz="4400" b="1" dirty="0">
                <a:solidFill>
                  <a:schemeClr val="tx1"/>
                </a:solidFill>
                <a:effectLst>
                  <a:outerShdw blurRad="38100" dist="38100" dir="2700000" algn="tl">
                    <a:srgbClr val="000000">
                      <a:alpha val="43137"/>
                    </a:srgbClr>
                  </a:outerShdw>
                </a:effectLst>
              </a:rPr>
            </a:br>
            <a:r>
              <a:rPr lang="en-US" sz="4400" b="1" dirty="0">
                <a:solidFill>
                  <a:schemeClr val="tx1"/>
                </a:solidFill>
                <a:effectLst>
                  <a:outerShdw blurRad="38100" dist="38100" dir="2700000" algn="tl">
                    <a:srgbClr val="000000">
                      <a:alpha val="43137"/>
                    </a:srgbClr>
                  </a:outerShdw>
                </a:effectLst>
              </a:rPr>
              <a:t>  - Are school staff concerned?   </a:t>
            </a:r>
            <a:br>
              <a:rPr lang="en-US" sz="4400" b="1" dirty="0">
                <a:solidFill>
                  <a:schemeClr val="tx1"/>
                </a:solidFill>
                <a:effectLst>
                  <a:outerShdw blurRad="38100" dist="38100" dir="2700000" algn="tl">
                    <a:srgbClr val="000000">
                      <a:alpha val="43137"/>
                    </a:srgbClr>
                  </a:outerShdw>
                </a:effectLst>
              </a:rPr>
            </a:br>
            <a:r>
              <a:rPr lang="en-US" sz="4400" b="1" dirty="0">
                <a:solidFill>
                  <a:schemeClr val="tx1"/>
                </a:solidFill>
                <a:effectLst>
                  <a:outerShdw blurRad="38100" dist="38100" dir="2700000" algn="tl">
                    <a:srgbClr val="000000">
                      <a:alpha val="43137"/>
                    </a:srgbClr>
                  </a:outerShdw>
                </a:effectLst>
              </a:rPr>
              <a:t>  - How do the neighbors and other  </a:t>
            </a:r>
            <a:br>
              <a:rPr lang="en-US" sz="4400" b="1" dirty="0">
                <a:solidFill>
                  <a:schemeClr val="tx1"/>
                </a:solidFill>
                <a:effectLst>
                  <a:outerShdw blurRad="38100" dist="38100" dir="2700000" algn="tl">
                    <a:srgbClr val="000000">
                      <a:alpha val="43137"/>
                    </a:srgbClr>
                  </a:outerShdw>
                </a:effectLst>
              </a:rPr>
            </a:br>
            <a:r>
              <a:rPr lang="en-US" sz="4400" b="1" dirty="0">
                <a:solidFill>
                  <a:schemeClr val="tx1"/>
                </a:solidFill>
                <a:effectLst>
                  <a:outerShdw blurRad="38100" dist="38100" dir="2700000" algn="tl">
                    <a:srgbClr val="000000">
                      <a:alpha val="43137"/>
                    </a:srgbClr>
                  </a:outerShdw>
                </a:effectLst>
              </a:rPr>
              <a:t>      parents in your child’s grade feel </a:t>
            </a:r>
            <a:br>
              <a:rPr lang="en-US" sz="4400" b="1" dirty="0">
                <a:solidFill>
                  <a:schemeClr val="tx1"/>
                </a:solidFill>
                <a:effectLst>
                  <a:outerShdw blurRad="38100" dist="38100" dir="2700000" algn="tl">
                    <a:srgbClr val="000000">
                      <a:alpha val="43137"/>
                    </a:srgbClr>
                  </a:outerShdw>
                </a:effectLst>
              </a:rPr>
            </a:br>
            <a:r>
              <a:rPr lang="en-US" sz="4400" b="1" dirty="0">
                <a:solidFill>
                  <a:schemeClr val="tx1"/>
                </a:solidFill>
                <a:effectLst>
                  <a:outerShdw blurRad="38100" dist="38100" dir="2700000" algn="tl">
                    <a:srgbClr val="000000">
                      <a:alpha val="43137"/>
                    </a:srgbClr>
                  </a:outerShdw>
                </a:effectLst>
              </a:rPr>
              <a:t>      about your  child?</a:t>
            </a:r>
            <a:br>
              <a:rPr lang="en-US" sz="4400" b="1" dirty="0">
                <a:solidFill>
                  <a:schemeClr val="tx1"/>
                </a:solidFill>
                <a:effectLst>
                  <a:outerShdw blurRad="38100" dist="38100" dir="2700000" algn="tl">
                    <a:srgbClr val="000000">
                      <a:alpha val="43137"/>
                    </a:srgbClr>
                  </a:outerShdw>
                </a:effectLst>
              </a:rPr>
            </a:br>
            <a:br>
              <a:rPr lang="en-US" sz="4400" b="1" dirty="0">
                <a:solidFill>
                  <a:schemeClr val="tx1"/>
                </a:solidFill>
                <a:effectLst>
                  <a:outerShdw blurRad="38100" dist="38100" dir="2700000" algn="tl">
                    <a:srgbClr val="000000">
                      <a:alpha val="43137"/>
                    </a:srgbClr>
                  </a:outerShdw>
                </a:effectLst>
              </a:rPr>
            </a:br>
            <a:br>
              <a:rPr lang="en-US" sz="4400" b="1" dirty="0">
                <a:solidFill>
                  <a:schemeClr val="tx1"/>
                </a:solidFill>
                <a:effectLst>
                  <a:outerShdw blurRad="38100" dist="38100" dir="2700000" algn="tl">
                    <a:srgbClr val="000000">
                      <a:alpha val="43137"/>
                    </a:srgbClr>
                  </a:outerShdw>
                </a:effectLst>
              </a:rPr>
            </a:br>
            <a:r>
              <a:rPr lang="en-US" sz="4400" b="1" dirty="0">
                <a:solidFill>
                  <a:schemeClr val="tx1"/>
                </a:solidFill>
                <a:effectLst>
                  <a:outerShdw blurRad="38100" dist="38100" dir="2700000" algn="tl">
                    <a:srgbClr val="000000">
                      <a:alpha val="43137"/>
                    </a:srgbClr>
                  </a:outerShdw>
                </a:effectLst>
              </a:rPr>
              <a:t>  </a:t>
            </a:r>
            <a:br>
              <a:rPr lang="en-US" sz="4400" b="1" dirty="0">
                <a:solidFill>
                  <a:srgbClr val="FFFF99"/>
                </a:solidFill>
                <a:effectLst>
                  <a:outerShdw blurRad="38100" dist="38100" dir="2700000" algn="tl">
                    <a:srgbClr val="000000">
                      <a:alpha val="43137"/>
                    </a:srgbClr>
                  </a:outerShdw>
                </a:effectLst>
              </a:rPr>
            </a:br>
            <a:endParaRPr lang="en-US" sz="4400" b="1" dirty="0">
              <a:solidFill>
                <a:srgbClr val="FFFF99"/>
              </a:solidFill>
              <a:effectLst>
                <a:outerShdw blurRad="38100" dist="38100" dir="2700000" algn="tl">
                  <a:srgbClr val="000000">
                    <a:alpha val="43137"/>
                  </a:srgbClr>
                </a:outerShdw>
              </a:effectLs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4" name="Rectangle 4"/>
          <p:cNvSpPr>
            <a:spLocks noGrp="1" noChangeArrowheads="1"/>
          </p:cNvSpPr>
          <p:nvPr>
            <p:ph type="title"/>
          </p:nvPr>
        </p:nvSpPr>
        <p:spPr>
          <a:xfrm>
            <a:off x="0" y="152400"/>
            <a:ext cx="8991600" cy="7239000"/>
          </a:xfrm>
        </p:spPr>
        <p:txBody>
          <a:bodyPr>
            <a:normAutofit fontScale="90000"/>
          </a:bodyPr>
          <a:lstStyle/>
          <a:p>
            <a:pPr marL="177800" indent="-177800">
              <a:defRPr/>
            </a:pPr>
            <a:r>
              <a:rPr lang="en-US" sz="6000" b="1" dirty="0">
                <a:solidFill>
                  <a:schemeClr val="tx1"/>
                </a:solidFill>
                <a:effectLst>
                  <a:outerShdw blurRad="38100" dist="38100" dir="2700000" algn="tl">
                    <a:srgbClr val="000000">
                      <a:alpha val="43137"/>
                    </a:srgbClr>
                  </a:outerShdw>
                </a:effectLst>
              </a:rPr>
              <a:t>            </a:t>
            </a:r>
            <a:br>
              <a:rPr lang="en-US" sz="6000" b="1" dirty="0">
                <a:solidFill>
                  <a:schemeClr val="tx1"/>
                </a:solidFill>
                <a:effectLst>
                  <a:outerShdw blurRad="38100" dist="38100" dir="2700000" algn="tl">
                    <a:srgbClr val="000000">
                      <a:alpha val="43137"/>
                    </a:srgbClr>
                  </a:outerShdw>
                </a:effectLst>
              </a:rPr>
            </a:br>
            <a:br>
              <a:rPr lang="en-US" sz="6000" b="1" dirty="0">
                <a:solidFill>
                  <a:schemeClr val="tx1"/>
                </a:solidFill>
                <a:effectLst>
                  <a:outerShdw blurRad="38100" dist="38100" dir="2700000" algn="tl">
                    <a:srgbClr val="000000">
                      <a:alpha val="43137"/>
                    </a:srgbClr>
                  </a:outerShdw>
                </a:effectLst>
              </a:rPr>
            </a:br>
            <a:br>
              <a:rPr lang="en-US" sz="6000" b="1" dirty="0">
                <a:solidFill>
                  <a:schemeClr val="tx1"/>
                </a:solidFill>
                <a:effectLst>
                  <a:outerShdw blurRad="38100" dist="38100" dir="2700000" algn="tl">
                    <a:srgbClr val="000000">
                      <a:alpha val="43137"/>
                    </a:srgbClr>
                  </a:outerShdw>
                </a:effectLst>
              </a:rPr>
            </a:br>
            <a:r>
              <a:rPr lang="en-US" sz="6000" b="1" dirty="0">
                <a:solidFill>
                  <a:schemeClr val="tx1"/>
                </a:solidFill>
                <a:effectLst>
                  <a:outerShdw blurRad="38100" dist="38100" dir="2700000" algn="tl">
                    <a:srgbClr val="000000">
                      <a:alpha val="43137"/>
                    </a:srgbClr>
                  </a:outerShdw>
                </a:effectLst>
              </a:rPr>
              <a:t>              </a:t>
            </a:r>
            <a:r>
              <a:rPr lang="en-US" sz="4400" b="1" dirty="0">
                <a:solidFill>
                  <a:schemeClr val="tx1"/>
                </a:solidFill>
                <a:effectLst>
                  <a:outerShdw blurRad="38100" dist="38100" dir="2700000" algn="tl">
                    <a:srgbClr val="000000">
                      <a:alpha val="43137"/>
                    </a:srgbClr>
                  </a:outerShdw>
                </a:effectLst>
              </a:rPr>
              <a:t>WHAT CAN PARENTS DO </a:t>
            </a:r>
            <a:br>
              <a:rPr lang="en-US" sz="4400" b="1" dirty="0">
                <a:solidFill>
                  <a:schemeClr val="tx1"/>
                </a:solidFill>
                <a:effectLst>
                  <a:outerShdw blurRad="38100" dist="38100" dir="2700000" algn="tl">
                    <a:srgbClr val="000000">
                      <a:alpha val="43137"/>
                    </a:srgbClr>
                  </a:outerShdw>
                </a:effectLst>
              </a:rPr>
            </a:br>
            <a:r>
              <a:rPr lang="en-US" sz="4400" b="1" dirty="0">
                <a:solidFill>
                  <a:schemeClr val="tx1"/>
                </a:solidFill>
                <a:effectLst>
                  <a:outerShdw blurRad="38100" dist="38100" dir="2700000" algn="tl">
                    <a:srgbClr val="000000">
                      <a:alpha val="43137"/>
                    </a:srgbClr>
                  </a:outerShdw>
                </a:effectLst>
              </a:rPr>
              <a:t>               TO MODIFY MEAN BEHAVIOR?</a:t>
            </a:r>
            <a:br>
              <a:rPr lang="en-US" sz="4400" b="1" dirty="0">
                <a:solidFill>
                  <a:schemeClr val="tx1"/>
                </a:solidFill>
                <a:effectLst>
                  <a:outerShdw blurRad="38100" dist="38100" dir="2700000" algn="tl">
                    <a:srgbClr val="000000">
                      <a:alpha val="43137"/>
                    </a:srgbClr>
                  </a:outerShdw>
                </a:effectLst>
              </a:rPr>
            </a:br>
            <a:r>
              <a:rPr lang="en-US" sz="4400" b="1" dirty="0">
                <a:solidFill>
                  <a:schemeClr val="tx1"/>
                </a:solidFill>
                <a:effectLst>
                  <a:outerShdw blurRad="38100" dist="38100" dir="2700000" algn="tl">
                    <a:srgbClr val="000000">
                      <a:alpha val="43137"/>
                    </a:srgbClr>
                  </a:outerShdw>
                </a:effectLst>
              </a:rPr>
              <a:t> - Set firm limits on sibling cruelty. </a:t>
            </a:r>
            <a:br>
              <a:rPr lang="en-US" sz="4400" b="1" dirty="0">
                <a:solidFill>
                  <a:schemeClr val="tx1"/>
                </a:solidFill>
                <a:effectLst>
                  <a:outerShdw blurRad="38100" dist="38100" dir="2700000" algn="tl">
                    <a:srgbClr val="000000">
                      <a:alpha val="43137"/>
                    </a:srgbClr>
                  </a:outerShdw>
                </a:effectLst>
              </a:rPr>
            </a:br>
            <a:r>
              <a:rPr lang="en-US" sz="4400" b="1" dirty="0">
                <a:solidFill>
                  <a:schemeClr val="tx1"/>
                </a:solidFill>
                <a:effectLst>
                  <a:outerShdw blurRad="38100" dist="38100" dir="2700000" algn="tl">
                    <a:srgbClr val="000000">
                      <a:alpha val="43137"/>
                    </a:srgbClr>
                  </a:outerShdw>
                </a:effectLst>
              </a:rPr>
              <a:t> </a:t>
            </a:r>
            <a:br>
              <a:rPr lang="en-US" sz="4400" b="1" dirty="0">
                <a:solidFill>
                  <a:schemeClr val="tx1"/>
                </a:solidFill>
                <a:effectLst>
                  <a:outerShdw blurRad="38100" dist="38100" dir="2700000" algn="tl">
                    <a:srgbClr val="000000">
                      <a:alpha val="43137"/>
                    </a:srgbClr>
                  </a:outerShdw>
                </a:effectLst>
              </a:rPr>
            </a:br>
            <a:r>
              <a:rPr lang="en-US" sz="4400" b="1" dirty="0">
                <a:solidFill>
                  <a:schemeClr val="tx1"/>
                </a:solidFill>
                <a:effectLst>
                  <a:outerShdw blurRad="38100" dist="38100" dir="2700000" algn="tl">
                    <a:srgbClr val="000000">
                      <a:alpha val="43137"/>
                    </a:srgbClr>
                  </a:outerShdw>
                </a:effectLst>
              </a:rPr>
              <a:t>- Limit exposure to violent media.  </a:t>
            </a:r>
            <a:br>
              <a:rPr lang="en-US" sz="4400" b="1" dirty="0">
                <a:solidFill>
                  <a:schemeClr val="tx1"/>
                </a:solidFill>
                <a:effectLst>
                  <a:outerShdw blurRad="38100" dist="38100" dir="2700000" algn="tl">
                    <a:srgbClr val="000000">
                      <a:alpha val="43137"/>
                    </a:srgbClr>
                  </a:outerShdw>
                </a:effectLst>
              </a:rPr>
            </a:br>
            <a:br>
              <a:rPr lang="en-US" sz="4400" b="1" dirty="0">
                <a:solidFill>
                  <a:schemeClr val="tx1"/>
                </a:solidFill>
                <a:effectLst>
                  <a:outerShdw blurRad="38100" dist="38100" dir="2700000" algn="tl">
                    <a:srgbClr val="000000">
                      <a:alpha val="43137"/>
                    </a:srgbClr>
                  </a:outerShdw>
                </a:effectLst>
              </a:rPr>
            </a:br>
            <a:r>
              <a:rPr lang="en-US" sz="4400" b="1" dirty="0">
                <a:solidFill>
                  <a:schemeClr val="tx1"/>
                </a:solidFill>
                <a:effectLst>
                  <a:outerShdw blurRad="38100" dist="38100" dir="2700000" algn="tl">
                    <a:srgbClr val="000000">
                      <a:alpha val="43137"/>
                    </a:srgbClr>
                  </a:outerShdw>
                </a:effectLst>
              </a:rPr>
              <a:t> -  Create daily opportunities for  </a:t>
            </a:r>
            <a:br>
              <a:rPr lang="en-US" sz="4400" b="1" dirty="0">
                <a:solidFill>
                  <a:schemeClr val="tx1"/>
                </a:solidFill>
                <a:effectLst>
                  <a:outerShdw blurRad="38100" dist="38100" dir="2700000" algn="tl">
                    <a:srgbClr val="000000">
                      <a:alpha val="43137"/>
                    </a:srgbClr>
                  </a:outerShdw>
                </a:effectLst>
              </a:rPr>
            </a:br>
            <a:r>
              <a:rPr lang="en-US" sz="4400" b="1" dirty="0">
                <a:solidFill>
                  <a:schemeClr val="tx1"/>
                </a:solidFill>
                <a:effectLst>
                  <a:outerShdw blurRad="38100" dist="38100" dir="2700000" algn="tl">
                    <a:srgbClr val="000000">
                      <a:alpha val="43137"/>
                    </a:srgbClr>
                  </a:outerShdw>
                </a:effectLst>
              </a:rPr>
              <a:t>     kindness.</a:t>
            </a:r>
            <a:br>
              <a:rPr lang="en-US" sz="4400" b="1" dirty="0">
                <a:solidFill>
                  <a:schemeClr val="tx1"/>
                </a:solidFill>
                <a:effectLst>
                  <a:outerShdw blurRad="38100" dist="38100" dir="2700000" algn="tl">
                    <a:srgbClr val="000000">
                      <a:alpha val="43137"/>
                    </a:srgbClr>
                  </a:outerShdw>
                </a:effectLst>
              </a:rPr>
            </a:br>
            <a:r>
              <a:rPr lang="en-US" sz="4400" b="1" dirty="0">
                <a:solidFill>
                  <a:schemeClr val="tx1"/>
                </a:solidFill>
                <a:effectLst>
                  <a:outerShdw blurRad="38100" dist="38100" dir="2700000" algn="tl">
                    <a:srgbClr val="000000">
                      <a:alpha val="43137"/>
                    </a:srgbClr>
                  </a:outerShdw>
                </a:effectLst>
              </a:rPr>
              <a:t> - Ask every night before bed:  “What’s </a:t>
            </a:r>
            <a:br>
              <a:rPr lang="en-US" sz="4400" b="1" dirty="0">
                <a:solidFill>
                  <a:schemeClr val="tx1"/>
                </a:solidFill>
                <a:effectLst>
                  <a:outerShdw blurRad="38100" dist="38100" dir="2700000" algn="tl">
                    <a:srgbClr val="000000">
                      <a:alpha val="43137"/>
                    </a:srgbClr>
                  </a:outerShdw>
                </a:effectLst>
              </a:rPr>
            </a:br>
            <a:r>
              <a:rPr lang="en-US" sz="4400" b="1" dirty="0">
                <a:solidFill>
                  <a:schemeClr val="tx1"/>
                </a:solidFill>
                <a:effectLst>
                  <a:outerShdw blurRad="38100" dist="38100" dir="2700000" algn="tl">
                    <a:srgbClr val="000000">
                      <a:alpha val="43137"/>
                    </a:srgbClr>
                  </a:outerShdw>
                </a:effectLst>
              </a:rPr>
              <a:t>    one kind thing you did for _______ </a:t>
            </a:r>
            <a:br>
              <a:rPr lang="en-US" sz="4400" b="1" dirty="0">
                <a:solidFill>
                  <a:schemeClr val="tx1"/>
                </a:solidFill>
                <a:effectLst>
                  <a:outerShdw blurRad="38100" dist="38100" dir="2700000" algn="tl">
                    <a:srgbClr val="000000">
                      <a:alpha val="43137"/>
                    </a:srgbClr>
                  </a:outerShdw>
                </a:effectLst>
              </a:rPr>
            </a:br>
            <a:r>
              <a:rPr lang="en-US" sz="4400" b="1" dirty="0">
                <a:solidFill>
                  <a:schemeClr val="tx1"/>
                </a:solidFill>
                <a:effectLst>
                  <a:outerShdw blurRad="38100" dist="38100" dir="2700000" algn="tl">
                    <a:srgbClr val="000000">
                      <a:alpha val="43137"/>
                    </a:srgbClr>
                  </a:outerShdw>
                </a:effectLst>
              </a:rPr>
              <a:t>    today?”</a:t>
            </a:r>
            <a:br>
              <a:rPr lang="en-US" sz="4400" b="1" dirty="0">
                <a:solidFill>
                  <a:schemeClr val="tx1"/>
                </a:solidFill>
                <a:effectLst>
                  <a:outerShdw blurRad="38100" dist="38100" dir="2700000" algn="tl">
                    <a:srgbClr val="000000">
                      <a:alpha val="43137"/>
                    </a:srgbClr>
                  </a:outerShdw>
                </a:effectLst>
              </a:rPr>
            </a:br>
            <a:r>
              <a:rPr lang="en-US" sz="4400" b="1" dirty="0">
                <a:solidFill>
                  <a:schemeClr val="tx1"/>
                </a:solidFill>
                <a:effectLst>
                  <a:outerShdw blurRad="38100" dist="38100" dir="2700000" algn="tl">
                    <a:srgbClr val="000000">
                      <a:alpha val="43137"/>
                    </a:srgbClr>
                  </a:outerShdw>
                </a:effectLst>
              </a:rPr>
              <a:t>-</a:t>
            </a:r>
            <a:endParaRPr lang="en-US" sz="4400" b="1" dirty="0">
              <a:solidFill>
                <a:srgbClr val="FFFF99"/>
              </a:solidFill>
              <a:effectLst>
                <a:outerShdw blurRad="38100" dist="38100" dir="2700000" algn="tl">
                  <a:srgbClr val="000000">
                    <a:alpha val="43137"/>
                  </a:srgbClr>
                </a:outerShdw>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Text Box 5"/>
          <p:cNvSpPr txBox="1">
            <a:spLocks noChangeArrowheads="1"/>
          </p:cNvSpPr>
          <p:nvPr/>
        </p:nvSpPr>
        <p:spPr bwMode="auto">
          <a:xfrm>
            <a:off x="304800" y="152400"/>
            <a:ext cx="8458200" cy="7294305"/>
          </a:xfrm>
          <a:prstGeom prst="rect">
            <a:avLst/>
          </a:prstGeom>
          <a:noFill/>
          <a:ln w="9525">
            <a:noFill/>
            <a:miter lim="800000"/>
            <a:headEnd/>
            <a:tailEnd/>
          </a:ln>
        </p:spPr>
        <p:txBody>
          <a:bodyPr wrap="square">
            <a:spAutoFit/>
          </a:bodyPr>
          <a:lstStyle/>
          <a:p>
            <a:pPr algn="ctr"/>
            <a:r>
              <a:rPr lang="en-US" sz="8000" dirty="0">
                <a:latin typeface="Times" pitchFamily="18" charset="0"/>
                <a:cs typeface="Times" pitchFamily="18" charset="0"/>
              </a:rPr>
              <a:t>The best antidote to cruelty is to teach empathy early and often.   </a:t>
            </a:r>
          </a:p>
          <a:p>
            <a:pPr algn="ctr"/>
            <a:endParaRPr lang="en-US" sz="4000" dirty="0">
              <a:latin typeface="Times" pitchFamily="18" charset="0"/>
              <a:cs typeface="Times" pitchFamily="18" charset="0"/>
            </a:endParaRPr>
          </a:p>
          <a:p>
            <a:pPr algn="ctr"/>
            <a:r>
              <a:rPr lang="en-US" sz="4000" dirty="0">
                <a:latin typeface="Times" pitchFamily="18" charset="0"/>
                <a:cs typeface="Times" pitchFamily="18" charset="0"/>
              </a:rPr>
              <a:t> </a:t>
            </a:r>
            <a:r>
              <a:rPr lang="en-US" sz="7200" dirty="0">
                <a:effectLst>
                  <a:outerShdw blurRad="38100" dist="38100" dir="2700000" algn="tl">
                    <a:srgbClr val="000000">
                      <a:alpha val="43137"/>
                    </a:srgbClr>
                  </a:outerShdw>
                </a:effectLst>
                <a:latin typeface="Times" pitchFamily="18" charset="0"/>
                <a:cs typeface="Times" pitchFamily="18" charset="0"/>
              </a:rPr>
              <a:t> </a:t>
            </a:r>
          </a:p>
          <a:p>
            <a:pPr algn="ctr"/>
            <a:endParaRPr lang="en-US" sz="3600" dirty="0">
              <a:solidFill>
                <a:srgbClr val="FFFF99"/>
              </a:solidFill>
              <a:effectLst>
                <a:outerShdw blurRad="38100" dist="38100" dir="2700000" algn="tl">
                  <a:srgbClr val="000000">
                    <a:alpha val="43137"/>
                  </a:srgbClr>
                </a:outerShdw>
              </a:effectLst>
              <a:latin typeface="Times" pitchFamily="18" charset="0"/>
              <a:cs typeface="Times" pitchFamily="18" charset="0"/>
            </a:endParaRPr>
          </a:p>
        </p:txBody>
      </p:sp>
    </p:spTree>
    <p:extLst>
      <p:ext uri="{BB962C8B-B14F-4D97-AF65-F5344CB8AC3E}">
        <p14:creationId xmlns:p14="http://schemas.microsoft.com/office/powerpoint/2010/main" val="495147837"/>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143000" y="0"/>
            <a:ext cx="7543800" cy="990600"/>
          </a:xfrm>
        </p:spPr>
        <p:txBody>
          <a:bodyPr>
            <a:noAutofit/>
          </a:bodyPr>
          <a:lstStyle/>
          <a:p>
            <a:pPr algn="ctr">
              <a:defRPr/>
            </a:pPr>
            <a:br>
              <a:rPr lang="en-US" sz="4400" b="1" dirty="0"/>
            </a:br>
            <a:r>
              <a:rPr lang="en-US" sz="4400" b="1" dirty="0"/>
              <a:t>HOW DO WE TEACH EMPATHY?</a:t>
            </a:r>
          </a:p>
        </p:txBody>
      </p:sp>
      <p:sp>
        <p:nvSpPr>
          <p:cNvPr id="3" name="Content Placeholder 2"/>
          <p:cNvSpPr>
            <a:spLocks noGrp="1"/>
          </p:cNvSpPr>
          <p:nvPr>
            <p:ph idx="1"/>
          </p:nvPr>
        </p:nvSpPr>
        <p:spPr>
          <a:xfrm>
            <a:off x="0" y="228600"/>
            <a:ext cx="8686800" cy="6096000"/>
          </a:xfrm>
        </p:spPr>
        <p:txBody>
          <a:bodyPr>
            <a:noAutofit/>
          </a:bodyPr>
          <a:lstStyle/>
          <a:p>
            <a:pPr lvl="1"/>
            <a:endParaRPr lang="en-US" sz="4400" dirty="0"/>
          </a:p>
          <a:p>
            <a:pPr lvl="1"/>
            <a:r>
              <a:rPr lang="en-US" sz="4000" dirty="0"/>
              <a:t>By modeling our compassion when something bad happens in the </a:t>
            </a:r>
            <a:r>
              <a:rPr lang="en-US" sz="3200" dirty="0"/>
              <a:t>world</a:t>
            </a:r>
          </a:p>
          <a:p>
            <a:pPr lvl="1"/>
            <a:r>
              <a:rPr lang="en-US" sz="4000" dirty="0"/>
              <a:t>By having guided conversations about what is mean, what is kind, and our expectations </a:t>
            </a:r>
          </a:p>
          <a:p>
            <a:pPr lvl="1"/>
            <a:r>
              <a:rPr lang="en-US" sz="4000" dirty="0"/>
              <a:t>By pointing out kindness in others and our children, and commending it when we see it</a:t>
            </a:r>
          </a:p>
          <a:p>
            <a:pPr lvl="1"/>
            <a:endParaRPr lang="en-US" sz="4000" dirty="0"/>
          </a:p>
        </p:txBody>
      </p:sp>
    </p:spTree>
    <p:extLst>
      <p:ext uri="{BB962C8B-B14F-4D97-AF65-F5344CB8AC3E}">
        <p14:creationId xmlns:p14="http://schemas.microsoft.com/office/powerpoint/2010/main" val="949434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143000" y="0"/>
            <a:ext cx="7543800" cy="990600"/>
          </a:xfrm>
        </p:spPr>
        <p:txBody>
          <a:bodyPr>
            <a:noAutofit/>
          </a:bodyPr>
          <a:lstStyle/>
          <a:p>
            <a:pPr algn="ctr">
              <a:defRPr/>
            </a:pPr>
            <a:br>
              <a:rPr lang="en-US" sz="4400" b="1" dirty="0"/>
            </a:br>
            <a:r>
              <a:rPr lang="en-US" sz="4400" b="1" dirty="0"/>
              <a:t>HOW DO WE TEACH EMPATHY?</a:t>
            </a:r>
          </a:p>
        </p:txBody>
      </p:sp>
      <p:sp>
        <p:nvSpPr>
          <p:cNvPr id="3" name="Content Placeholder 2"/>
          <p:cNvSpPr>
            <a:spLocks noGrp="1"/>
          </p:cNvSpPr>
          <p:nvPr>
            <p:ph idx="1"/>
          </p:nvPr>
        </p:nvSpPr>
        <p:spPr>
          <a:xfrm>
            <a:off x="0" y="228600"/>
            <a:ext cx="8686800" cy="6096000"/>
          </a:xfrm>
        </p:spPr>
        <p:txBody>
          <a:bodyPr>
            <a:noAutofit/>
          </a:bodyPr>
          <a:lstStyle/>
          <a:p>
            <a:pPr lvl="1"/>
            <a:endParaRPr lang="en-US" sz="4400" dirty="0"/>
          </a:p>
          <a:p>
            <a:pPr lvl="1"/>
            <a:r>
              <a:rPr lang="en-US" sz="4400" dirty="0"/>
              <a:t>One of the best ways to teach empathy is through </a:t>
            </a:r>
            <a:r>
              <a:rPr lang="en-US" sz="4400" b="1" dirty="0"/>
              <a:t>service learning.  </a:t>
            </a:r>
          </a:p>
          <a:p>
            <a:pPr lvl="1"/>
            <a:r>
              <a:rPr lang="en-US" sz="4400" dirty="0"/>
              <a:t> - Through churches</a:t>
            </a:r>
          </a:p>
          <a:p>
            <a:pPr lvl="1">
              <a:buNone/>
            </a:pPr>
            <a:r>
              <a:rPr lang="en-US" sz="4400" dirty="0"/>
              <a:t>   - Through civic organizations</a:t>
            </a:r>
          </a:p>
          <a:p>
            <a:pPr lvl="1">
              <a:buNone/>
            </a:pPr>
            <a:r>
              <a:rPr lang="en-US" sz="4400" dirty="0"/>
              <a:t>  -  By volunteering in community</a:t>
            </a:r>
          </a:p>
          <a:p>
            <a:pPr lvl="1">
              <a:buNone/>
            </a:pPr>
            <a:r>
              <a:rPr lang="en-US" sz="4400" dirty="0"/>
              <a:t>   </a:t>
            </a:r>
          </a:p>
        </p:txBody>
      </p:sp>
    </p:spTree>
    <p:extLst>
      <p:ext uri="{BB962C8B-B14F-4D97-AF65-F5344CB8AC3E}">
        <p14:creationId xmlns:p14="http://schemas.microsoft.com/office/powerpoint/2010/main" val="3950249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381000" y="228600"/>
            <a:ext cx="8305800" cy="2133600"/>
          </a:xfrm>
        </p:spPr>
        <p:txBody>
          <a:bodyPr>
            <a:normAutofit fontScale="90000"/>
          </a:bodyPr>
          <a:lstStyle/>
          <a:p>
            <a:pPr algn="ctr" eaLnBrk="1" hangingPunct="1">
              <a:defRPr/>
            </a:pPr>
            <a:br>
              <a:rPr lang="en-US" dirty="0">
                <a:solidFill>
                  <a:schemeClr val="tx1"/>
                </a:solidFill>
              </a:rPr>
            </a:br>
            <a:r>
              <a:rPr lang="en-US" dirty="0">
                <a:solidFill>
                  <a:schemeClr val="tx1"/>
                </a:solidFill>
              </a:rPr>
              <a:t>WHAT IF YOUR CHILD IS A BYSTANDER?</a:t>
            </a:r>
          </a:p>
        </p:txBody>
      </p:sp>
      <p:sp>
        <p:nvSpPr>
          <p:cNvPr id="214019" name="Rectangle 3"/>
          <p:cNvSpPr>
            <a:spLocks noGrp="1" noChangeArrowheads="1"/>
          </p:cNvSpPr>
          <p:nvPr>
            <p:ph type="body" idx="1"/>
          </p:nvPr>
        </p:nvSpPr>
        <p:spPr>
          <a:xfrm>
            <a:off x="152400" y="2209800"/>
            <a:ext cx="8991600" cy="6553200"/>
          </a:xfrm>
        </p:spPr>
        <p:txBody>
          <a:bodyPr/>
          <a:lstStyle/>
          <a:p>
            <a:pPr eaLnBrk="1" hangingPunct="1">
              <a:lnSpc>
                <a:spcPct val="80000"/>
              </a:lnSpc>
              <a:defRPr/>
            </a:pPr>
            <a:endParaRPr lang="en-US" sz="3000" dirty="0"/>
          </a:p>
          <a:p>
            <a:pPr eaLnBrk="1" hangingPunct="1">
              <a:lnSpc>
                <a:spcPct val="80000"/>
              </a:lnSpc>
              <a:buFont typeface="Wingdings" pitchFamily="2" charset="2"/>
              <a:buNone/>
              <a:defRPr/>
            </a:pPr>
            <a:r>
              <a:rPr lang="en-US" sz="5400" dirty="0"/>
              <a:t>Bystanders are present 85% of the time when mean behavior occurs, but they only help 11% of the time  </a:t>
            </a:r>
          </a:p>
          <a:p>
            <a:pPr eaLnBrk="1" hangingPunct="1">
              <a:lnSpc>
                <a:spcPct val="80000"/>
              </a:lnSpc>
              <a:buFont typeface="Wingdings" pitchFamily="2" charset="2"/>
              <a:buNone/>
              <a:defRPr/>
            </a:pPr>
            <a:r>
              <a:rPr lang="en-US" sz="5400" dirty="0"/>
              <a:t>  </a:t>
            </a:r>
            <a:r>
              <a:rPr lang="en-US" sz="5400" u="sng" dirty="0"/>
              <a:t>if they are not trained</a:t>
            </a:r>
            <a:r>
              <a:rPr lang="en-US" sz="5400" dirty="0"/>
              <a:t>.</a:t>
            </a:r>
          </a:p>
          <a:p>
            <a:pPr eaLnBrk="1" hangingPunct="1">
              <a:lnSpc>
                <a:spcPct val="80000"/>
              </a:lnSpc>
              <a:defRPr/>
            </a:pPr>
            <a:endParaRPr lang="en-US" sz="5400" dirty="0">
              <a:solidFill>
                <a:srgbClr val="000099"/>
              </a:solidFill>
            </a:endParaRPr>
          </a:p>
          <a:p>
            <a:pPr eaLnBrk="1" hangingPunct="1">
              <a:lnSpc>
                <a:spcPct val="80000"/>
              </a:lnSpc>
              <a:defRPr/>
            </a:pPr>
            <a:endParaRPr lang="en-US" sz="3000" dirty="0"/>
          </a:p>
          <a:p>
            <a:pPr eaLnBrk="1" hangingPunct="1">
              <a:lnSpc>
                <a:spcPct val="80000"/>
              </a:lnSpc>
              <a:defRPr/>
            </a:pPr>
            <a:endParaRPr lang="en-US" sz="3000" dirty="0"/>
          </a:p>
          <a:p>
            <a:pPr eaLnBrk="1" hangingPunct="1">
              <a:lnSpc>
                <a:spcPct val="80000"/>
              </a:lnSpc>
              <a:defRPr/>
            </a:pPr>
            <a:endParaRPr lang="en-US" sz="3000" dirty="0">
              <a:solidFill>
                <a:srgbClr val="000099"/>
              </a:solidFill>
            </a:endParaRPr>
          </a:p>
          <a:p>
            <a:pPr eaLnBrk="1" hangingPunct="1">
              <a:lnSpc>
                <a:spcPct val="80000"/>
              </a:lnSpc>
              <a:defRPr/>
            </a:pPr>
            <a:endParaRPr lang="en-US" sz="2000" dirty="0"/>
          </a:p>
        </p:txBody>
      </p:sp>
    </p:spTree>
    <p:extLst>
      <p:ext uri="{BB962C8B-B14F-4D97-AF65-F5344CB8AC3E}">
        <p14:creationId xmlns:p14="http://schemas.microsoft.com/office/powerpoint/2010/main" val="2284141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0" y="0"/>
            <a:ext cx="8686800" cy="6477000"/>
          </a:xfrm>
        </p:spPr>
        <p:txBody>
          <a:bodyPr>
            <a:noAutofit/>
          </a:bodyPr>
          <a:lstStyle/>
          <a:p>
            <a:pPr algn="ctr" eaLnBrk="1" hangingPunct="1">
              <a:defRPr/>
            </a:pPr>
            <a:r>
              <a:rPr lang="en-US" sz="5400" b="1" dirty="0">
                <a:solidFill>
                  <a:schemeClr val="tx1"/>
                </a:solidFill>
                <a:effectLst>
                  <a:outerShdw blurRad="38100" dist="38100" dir="2700000" algn="tl">
                    <a:srgbClr val="000000">
                      <a:alpha val="43137"/>
                    </a:srgbClr>
                  </a:outerShdw>
                </a:effectLst>
              </a:rPr>
              <a:t>Let’s differentiate between 1)annoying/bothering behaviors 2) normal peer conflict 3) mean/hurtful behaviors 4) bullying.  These four behaviors require different types of responses.</a:t>
            </a:r>
          </a:p>
        </p:txBody>
      </p:sp>
      <p:sp>
        <p:nvSpPr>
          <p:cNvPr id="201731" name="Rectangle 3"/>
          <p:cNvSpPr>
            <a:spLocks noGrp="1" noChangeArrowheads="1"/>
          </p:cNvSpPr>
          <p:nvPr>
            <p:ph idx="1"/>
          </p:nvPr>
        </p:nvSpPr>
        <p:spPr>
          <a:xfrm>
            <a:off x="228600" y="6096000"/>
            <a:ext cx="8763000" cy="762000"/>
          </a:xfrm>
        </p:spPr>
        <p:txBody>
          <a:bodyPr>
            <a:normAutofit/>
          </a:bodyPr>
          <a:lstStyle/>
          <a:p>
            <a:pPr eaLnBrk="1" hangingPunct="1">
              <a:lnSpc>
                <a:spcPct val="120000"/>
              </a:lnSpc>
              <a:spcAft>
                <a:spcPts val="1200"/>
              </a:spcAft>
              <a:defRPr/>
            </a:pPr>
            <a:endParaRPr lang="en-US" sz="2800" dirty="0"/>
          </a:p>
        </p:txBody>
      </p:sp>
    </p:spTree>
    <p:extLst>
      <p:ext uri="{BB962C8B-B14F-4D97-AF65-F5344CB8AC3E}">
        <p14:creationId xmlns:p14="http://schemas.microsoft.com/office/powerpoint/2010/main" val="14551243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381000" y="228600"/>
            <a:ext cx="8305800" cy="2133600"/>
          </a:xfrm>
        </p:spPr>
        <p:txBody>
          <a:bodyPr>
            <a:normAutofit fontScale="90000"/>
          </a:bodyPr>
          <a:lstStyle/>
          <a:p>
            <a:pPr algn="ctr" eaLnBrk="1" hangingPunct="1">
              <a:defRPr/>
            </a:pPr>
            <a:br>
              <a:rPr lang="en-US" dirty="0">
                <a:solidFill>
                  <a:schemeClr val="tx1"/>
                </a:solidFill>
              </a:rPr>
            </a:br>
            <a:r>
              <a:rPr lang="en-US" dirty="0">
                <a:solidFill>
                  <a:schemeClr val="tx1"/>
                </a:solidFill>
              </a:rPr>
              <a:t>PARENTS NEED TO REINFORCE GOOD BYSTANDER BEHAVIORS IN THEIR CHILDREN</a:t>
            </a:r>
          </a:p>
        </p:txBody>
      </p:sp>
      <p:sp>
        <p:nvSpPr>
          <p:cNvPr id="214019" name="Rectangle 3"/>
          <p:cNvSpPr>
            <a:spLocks noGrp="1" noChangeArrowheads="1"/>
          </p:cNvSpPr>
          <p:nvPr>
            <p:ph type="body" idx="1"/>
          </p:nvPr>
        </p:nvSpPr>
        <p:spPr>
          <a:xfrm>
            <a:off x="152400" y="2209800"/>
            <a:ext cx="8991600" cy="6553200"/>
          </a:xfrm>
        </p:spPr>
        <p:txBody>
          <a:bodyPr/>
          <a:lstStyle/>
          <a:p>
            <a:pPr eaLnBrk="1" hangingPunct="1">
              <a:lnSpc>
                <a:spcPct val="80000"/>
              </a:lnSpc>
              <a:defRPr/>
            </a:pPr>
            <a:endParaRPr lang="en-US" sz="3000" dirty="0"/>
          </a:p>
          <a:p>
            <a:pPr eaLnBrk="1" hangingPunct="1">
              <a:lnSpc>
                <a:spcPct val="80000"/>
              </a:lnSpc>
              <a:defRPr/>
            </a:pPr>
            <a:r>
              <a:rPr lang="en-US" sz="3000" dirty="0"/>
              <a:t>Accountability – if your child was present during a mean behavior episode, parents need to ask:  </a:t>
            </a:r>
          </a:p>
          <a:p>
            <a:pPr eaLnBrk="1" hangingPunct="1">
              <a:lnSpc>
                <a:spcPct val="80000"/>
              </a:lnSpc>
              <a:buFont typeface="Wingdings" pitchFamily="2" charset="2"/>
              <a:buNone/>
              <a:defRPr/>
            </a:pPr>
            <a:endParaRPr lang="en-US" sz="3000" dirty="0"/>
          </a:p>
          <a:p>
            <a:pPr eaLnBrk="1" hangingPunct="1">
              <a:lnSpc>
                <a:spcPct val="80000"/>
              </a:lnSpc>
              <a:buFont typeface="Wingdings" pitchFamily="2" charset="2"/>
              <a:buNone/>
              <a:defRPr/>
            </a:pPr>
            <a:r>
              <a:rPr lang="en-US" sz="3000" dirty="0">
                <a:solidFill>
                  <a:srgbClr val="000099"/>
                </a:solidFill>
              </a:rPr>
              <a:t>   </a:t>
            </a:r>
            <a:r>
              <a:rPr lang="en-US" sz="3000" dirty="0"/>
              <a:t>“What did you do to help?” </a:t>
            </a:r>
          </a:p>
          <a:p>
            <a:pPr eaLnBrk="1" hangingPunct="1">
              <a:lnSpc>
                <a:spcPct val="80000"/>
              </a:lnSpc>
              <a:buFont typeface="Wingdings" pitchFamily="2" charset="2"/>
              <a:buNone/>
              <a:defRPr/>
            </a:pPr>
            <a:r>
              <a:rPr lang="en-US" sz="3000" dirty="0"/>
              <a:t>   “If you did nothing, why not?” </a:t>
            </a:r>
          </a:p>
          <a:p>
            <a:pPr eaLnBrk="1" hangingPunct="1">
              <a:lnSpc>
                <a:spcPct val="80000"/>
              </a:lnSpc>
              <a:buFont typeface="Wingdings" pitchFamily="2" charset="2"/>
              <a:buNone/>
              <a:defRPr/>
            </a:pPr>
            <a:r>
              <a:rPr lang="en-US" sz="3000" dirty="0"/>
              <a:t>   “What could you have done?” </a:t>
            </a:r>
          </a:p>
          <a:p>
            <a:pPr eaLnBrk="1" hangingPunct="1">
              <a:lnSpc>
                <a:spcPct val="80000"/>
              </a:lnSpc>
              <a:buFont typeface="Wingdings" pitchFamily="2" charset="2"/>
              <a:buNone/>
              <a:defRPr/>
            </a:pPr>
            <a:r>
              <a:rPr lang="en-US" sz="3000" dirty="0"/>
              <a:t>   “What will you do next time?” </a:t>
            </a:r>
          </a:p>
          <a:p>
            <a:pPr eaLnBrk="1" hangingPunct="1">
              <a:lnSpc>
                <a:spcPct val="80000"/>
              </a:lnSpc>
              <a:buFont typeface="Wingdings" pitchFamily="2" charset="2"/>
              <a:buNone/>
              <a:defRPr/>
            </a:pPr>
            <a:r>
              <a:rPr lang="en-US" sz="3000" dirty="0"/>
              <a:t>   “What do we expect you to do?”</a:t>
            </a:r>
          </a:p>
          <a:p>
            <a:pPr eaLnBrk="1" hangingPunct="1">
              <a:lnSpc>
                <a:spcPct val="80000"/>
              </a:lnSpc>
              <a:defRPr/>
            </a:pPr>
            <a:endParaRPr lang="en-US" sz="3000" dirty="0">
              <a:solidFill>
                <a:srgbClr val="000099"/>
              </a:solidFill>
            </a:endParaRPr>
          </a:p>
          <a:p>
            <a:pPr eaLnBrk="1" hangingPunct="1">
              <a:lnSpc>
                <a:spcPct val="80000"/>
              </a:lnSpc>
              <a:defRPr/>
            </a:pPr>
            <a:endParaRPr lang="en-US" sz="3000" dirty="0"/>
          </a:p>
          <a:p>
            <a:pPr eaLnBrk="1" hangingPunct="1">
              <a:lnSpc>
                <a:spcPct val="80000"/>
              </a:lnSpc>
              <a:defRPr/>
            </a:pPr>
            <a:endParaRPr lang="en-US" sz="3000" dirty="0"/>
          </a:p>
          <a:p>
            <a:pPr eaLnBrk="1" hangingPunct="1">
              <a:lnSpc>
                <a:spcPct val="80000"/>
              </a:lnSpc>
              <a:defRPr/>
            </a:pPr>
            <a:endParaRPr lang="en-US" sz="3000" dirty="0">
              <a:solidFill>
                <a:srgbClr val="000099"/>
              </a:solidFill>
            </a:endParaRPr>
          </a:p>
          <a:p>
            <a:pPr eaLnBrk="1" hangingPunct="1">
              <a:lnSpc>
                <a:spcPct val="80000"/>
              </a:lnSpc>
              <a:defRPr/>
            </a:pPr>
            <a:endParaRPr lang="en-US" sz="2000" dirty="0"/>
          </a:p>
        </p:txBody>
      </p:sp>
    </p:spTree>
    <p:extLst>
      <p:ext uri="{BB962C8B-B14F-4D97-AF65-F5344CB8AC3E}">
        <p14:creationId xmlns:p14="http://schemas.microsoft.com/office/powerpoint/2010/main" val="4084807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401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401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401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401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401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40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a:xfrm>
            <a:off x="152400" y="0"/>
            <a:ext cx="8534400" cy="2209800"/>
          </a:xfrm>
        </p:spPr>
        <p:txBody>
          <a:bodyPr>
            <a:noAutofit/>
          </a:bodyPr>
          <a:lstStyle/>
          <a:p>
            <a:pPr algn="ctr" eaLnBrk="1" hangingPunct="1">
              <a:defRPr/>
            </a:pPr>
            <a:r>
              <a:rPr lang="en-US" sz="4400" b="1" dirty="0">
                <a:solidFill>
                  <a:schemeClr val="tx1"/>
                </a:solidFill>
              </a:rPr>
              <a:t>POSITIVE BYSTANDER ACTIONS</a:t>
            </a:r>
            <a:br>
              <a:rPr lang="en-US" sz="4400" dirty="0">
                <a:solidFill>
                  <a:schemeClr val="tx2">
                    <a:lumMod val="90000"/>
                  </a:schemeClr>
                </a:solidFill>
              </a:rPr>
            </a:br>
            <a:endParaRPr lang="en-US" sz="4400" dirty="0">
              <a:solidFill>
                <a:schemeClr val="tx2">
                  <a:lumMod val="90000"/>
                </a:schemeClr>
              </a:solidFill>
            </a:endParaRPr>
          </a:p>
        </p:txBody>
      </p:sp>
      <p:sp>
        <p:nvSpPr>
          <p:cNvPr id="210947" name="Rectangle 3"/>
          <p:cNvSpPr>
            <a:spLocks noGrp="1" noChangeArrowheads="1"/>
          </p:cNvSpPr>
          <p:nvPr>
            <p:ph type="body" idx="1"/>
          </p:nvPr>
        </p:nvSpPr>
        <p:spPr>
          <a:xfrm>
            <a:off x="0" y="2057400"/>
            <a:ext cx="9144000" cy="5181600"/>
          </a:xfrm>
        </p:spPr>
        <p:txBody>
          <a:bodyPr>
            <a:normAutofit/>
          </a:bodyPr>
          <a:lstStyle/>
          <a:p>
            <a:pPr eaLnBrk="1" hangingPunct="1">
              <a:defRPr/>
            </a:pPr>
            <a:r>
              <a:rPr lang="en-US" sz="6000" dirty="0"/>
              <a:t>Use a shut down if it’s safe – strength in numbers</a:t>
            </a:r>
          </a:p>
          <a:p>
            <a:pPr eaLnBrk="1" hangingPunct="1">
              <a:defRPr/>
            </a:pPr>
            <a:endParaRPr lang="en-US" sz="3400" dirty="0"/>
          </a:p>
          <a:p>
            <a:pPr eaLnBrk="1" hangingPunct="1">
              <a:defRPr/>
            </a:pPr>
            <a:endParaRPr lang="en-US" sz="3400" dirty="0">
              <a:solidFill>
                <a:srgbClr val="000099"/>
              </a:solidFill>
            </a:endParaRPr>
          </a:p>
          <a:p>
            <a:pPr eaLnBrk="1" hangingPunct="1">
              <a:defRPr/>
            </a:pPr>
            <a:endParaRPr lang="en-US" sz="3400" dirty="0">
              <a:solidFill>
                <a:srgbClr val="000099"/>
              </a:solidFill>
            </a:endParaRPr>
          </a:p>
          <a:p>
            <a:pPr eaLnBrk="1" hangingPunct="1">
              <a:defRPr/>
            </a:pPr>
            <a:endParaRPr lang="en-US" sz="2400" dirty="0"/>
          </a:p>
        </p:txBody>
      </p:sp>
    </p:spTree>
    <p:extLst>
      <p:ext uri="{BB962C8B-B14F-4D97-AF65-F5344CB8AC3E}">
        <p14:creationId xmlns:p14="http://schemas.microsoft.com/office/powerpoint/2010/main" val="2916317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094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14399"/>
          </a:xfrm>
        </p:spPr>
        <p:txBody>
          <a:bodyPr>
            <a:noAutofit/>
          </a:bodyPr>
          <a:lstStyle/>
          <a:p>
            <a:pPr algn="ctr" eaLnBrk="1" hangingPunct="1">
              <a:defRPr/>
            </a:pPr>
            <a:r>
              <a:rPr lang="en-US" sz="6000" dirty="0"/>
              <a:t>Bystander Shutdowns</a:t>
            </a:r>
          </a:p>
        </p:txBody>
      </p:sp>
      <p:sp>
        <p:nvSpPr>
          <p:cNvPr id="3" name="Subtitle 2"/>
          <p:cNvSpPr>
            <a:spLocks noGrp="1"/>
          </p:cNvSpPr>
          <p:nvPr>
            <p:ph type="subTitle" idx="1"/>
          </p:nvPr>
        </p:nvSpPr>
        <p:spPr>
          <a:xfrm>
            <a:off x="76200" y="914400"/>
            <a:ext cx="9067800" cy="5943600"/>
          </a:xfrm>
        </p:spPr>
        <p:txBody>
          <a:bodyPr numCol="3">
            <a:noAutofit/>
          </a:bodyPr>
          <a:lstStyle/>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Knock it off</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Cut it out</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Ease up</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Quit it                     </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Just stop</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Chillax</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That’s mean</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That’s rude </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Lay off</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What’s up with that?</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That’s cold</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Relax</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That’s not cool</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Give it up</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Step off</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Back off</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Chill out</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Seriously?</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That’s weak</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That’s messed up</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That’s annoying</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That makes you look bad</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End it</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That’s getting old</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That’s unnecessary</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Calm down</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Nobody likes that</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That’s just wrong</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That’s boring</a:t>
            </a:r>
            <a:endParaRPr lang="en-US" sz="2400" b="1" dirty="0">
              <a:effectLst>
                <a:outerShdw blurRad="38100" dist="38100" dir="2700000" algn="tl">
                  <a:srgbClr val="000000">
                    <a:alpha val="43137"/>
                  </a:srgbClr>
                </a:outerShdw>
              </a:effectLst>
            </a:endParaRP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What did that do for you?</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That’s low</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Why are you ragging on him/her?</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Enough</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Seriously? Wow!</a:t>
            </a:r>
          </a:p>
          <a:p>
            <a:pPr marL="342900" indent="-342900" algn="l" eaLnBrk="1" hangingPunct="1">
              <a:buFont typeface="Wingdings 2" pitchFamily="18" charset="2"/>
              <a:buChar char=""/>
              <a:defRPr/>
            </a:pPr>
            <a:r>
              <a:rPr lang="en-US" sz="2400" dirty="0">
                <a:effectLst>
                  <a:outerShdw blurRad="38100" dist="38100" dir="2700000" algn="tl">
                    <a:srgbClr val="000000">
                      <a:alpha val="43137"/>
                    </a:srgbClr>
                  </a:outerShdw>
                </a:effectLst>
              </a:rPr>
              <a:t>That’s harsh</a:t>
            </a:r>
          </a:p>
        </p:txBody>
      </p:sp>
    </p:spTree>
    <p:extLst>
      <p:ext uri="{BB962C8B-B14F-4D97-AF65-F5344CB8AC3E}">
        <p14:creationId xmlns:p14="http://schemas.microsoft.com/office/powerpoint/2010/main" val="38848697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a:xfrm>
            <a:off x="381000" y="0"/>
            <a:ext cx="8305800" cy="914400"/>
          </a:xfrm>
        </p:spPr>
        <p:txBody>
          <a:bodyPr>
            <a:normAutofit fontScale="90000"/>
          </a:bodyPr>
          <a:lstStyle/>
          <a:p>
            <a:pPr algn="ctr" eaLnBrk="1" hangingPunct="1">
              <a:defRPr/>
            </a:pPr>
            <a:r>
              <a:rPr lang="en-US" sz="3600" b="1" dirty="0">
                <a:solidFill>
                  <a:schemeClr val="tx1"/>
                </a:solidFill>
              </a:rPr>
              <a:t>POSITIVE BYSTANDER ACTIONS</a:t>
            </a:r>
            <a:br>
              <a:rPr lang="en-US" sz="3600" dirty="0">
                <a:solidFill>
                  <a:schemeClr val="tx2">
                    <a:lumMod val="90000"/>
                  </a:schemeClr>
                </a:solidFill>
              </a:rPr>
            </a:br>
            <a:endParaRPr lang="en-US" sz="3600" dirty="0">
              <a:solidFill>
                <a:schemeClr val="tx2">
                  <a:lumMod val="90000"/>
                </a:schemeClr>
              </a:solidFill>
            </a:endParaRPr>
          </a:p>
        </p:txBody>
      </p:sp>
      <p:sp>
        <p:nvSpPr>
          <p:cNvPr id="210947" name="Rectangle 3"/>
          <p:cNvSpPr>
            <a:spLocks noGrp="1" noChangeArrowheads="1"/>
          </p:cNvSpPr>
          <p:nvPr>
            <p:ph type="body" idx="1"/>
          </p:nvPr>
        </p:nvSpPr>
        <p:spPr>
          <a:xfrm>
            <a:off x="0" y="457200"/>
            <a:ext cx="9144000" cy="6781800"/>
          </a:xfrm>
        </p:spPr>
        <p:txBody>
          <a:bodyPr>
            <a:normAutofit fontScale="92500" lnSpcReduction="10000"/>
          </a:bodyPr>
          <a:lstStyle/>
          <a:p>
            <a:pPr eaLnBrk="1" hangingPunct="1">
              <a:defRPr/>
            </a:pPr>
            <a:r>
              <a:rPr lang="en-US" sz="3400" dirty="0"/>
              <a:t>Use a shut down if it’s safe – strength in numbers</a:t>
            </a:r>
          </a:p>
          <a:p>
            <a:pPr eaLnBrk="1" hangingPunct="1">
              <a:defRPr/>
            </a:pPr>
            <a:r>
              <a:rPr lang="en-US" sz="3400" dirty="0"/>
              <a:t>Support the target later in a private, quiet manner (face-to-face, or text)</a:t>
            </a:r>
          </a:p>
          <a:p>
            <a:pPr eaLnBrk="1" hangingPunct="1">
              <a:defRPr/>
            </a:pPr>
            <a:r>
              <a:rPr lang="en-US" sz="3400" dirty="0"/>
              <a:t>Make an excuse to get the target away </a:t>
            </a:r>
          </a:p>
          <a:p>
            <a:pPr eaLnBrk="1" hangingPunct="1">
              <a:defRPr/>
            </a:pPr>
            <a:r>
              <a:rPr lang="en-US" sz="3400" dirty="0"/>
              <a:t>Be friendly and inclusive to targets (smile at, walk with, chat, invite to join, joke around with, etc.)</a:t>
            </a:r>
          </a:p>
          <a:p>
            <a:pPr eaLnBrk="1" hangingPunct="1">
              <a:defRPr/>
            </a:pPr>
            <a:r>
              <a:rPr lang="en-US" sz="3400" dirty="0"/>
              <a:t>Privately tell a mean friend to stop in a calm and respectful way</a:t>
            </a:r>
          </a:p>
          <a:p>
            <a:pPr eaLnBrk="1" hangingPunct="1">
              <a:defRPr/>
            </a:pPr>
            <a:r>
              <a:rPr lang="en-US" sz="3400" dirty="0"/>
              <a:t>For gossip/rumors – disagree politely, change the subject, use humor to distract, use the “awkward silence,” use a shut down, keep your lip zipped and don’t pass it along</a:t>
            </a:r>
          </a:p>
          <a:p>
            <a:pPr eaLnBrk="1" hangingPunct="1">
              <a:defRPr/>
            </a:pPr>
            <a:r>
              <a:rPr lang="en-US" sz="3400" dirty="0"/>
              <a:t>Go with a target to report it, or report it yourself</a:t>
            </a:r>
          </a:p>
          <a:p>
            <a:pPr eaLnBrk="1" hangingPunct="1">
              <a:defRPr/>
            </a:pPr>
            <a:endParaRPr lang="en-US" sz="3400" dirty="0"/>
          </a:p>
          <a:p>
            <a:pPr eaLnBrk="1" hangingPunct="1">
              <a:defRPr/>
            </a:pPr>
            <a:endParaRPr lang="en-US" sz="3400" dirty="0">
              <a:solidFill>
                <a:srgbClr val="000099"/>
              </a:solidFill>
            </a:endParaRPr>
          </a:p>
          <a:p>
            <a:pPr eaLnBrk="1" hangingPunct="1">
              <a:defRPr/>
            </a:pPr>
            <a:endParaRPr lang="en-US" sz="3400" dirty="0">
              <a:solidFill>
                <a:srgbClr val="000099"/>
              </a:solidFill>
            </a:endParaRPr>
          </a:p>
          <a:p>
            <a:pPr eaLnBrk="1" hangingPunct="1">
              <a:defRPr/>
            </a:pPr>
            <a:endParaRPr lang="en-US" sz="2400" dirty="0"/>
          </a:p>
        </p:txBody>
      </p:sp>
    </p:spTree>
    <p:extLst>
      <p:ext uri="{BB962C8B-B14F-4D97-AF65-F5344CB8AC3E}">
        <p14:creationId xmlns:p14="http://schemas.microsoft.com/office/powerpoint/2010/main" val="4142461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09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09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09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09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09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094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09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0" y="-304800"/>
            <a:ext cx="8686800" cy="6858000"/>
          </a:xfrm>
        </p:spPr>
        <p:txBody>
          <a:bodyPr>
            <a:noAutofit/>
          </a:bodyPr>
          <a:lstStyle/>
          <a:p>
            <a:pPr algn="ctr" eaLnBrk="1" hangingPunct="1">
              <a:defRPr/>
            </a:pPr>
            <a:r>
              <a:rPr lang="en-US" sz="5400" b="1" u="sng" dirty="0">
                <a:solidFill>
                  <a:schemeClr val="tx1"/>
                </a:solidFill>
                <a:effectLst>
                  <a:outerShdw blurRad="38100" dist="38100" dir="2700000" algn="tl">
                    <a:srgbClr val="000000">
                      <a:alpha val="43137"/>
                    </a:srgbClr>
                  </a:outerShdw>
                </a:effectLst>
              </a:rPr>
              <a:t>TARGET HARDENING  </a:t>
            </a:r>
            <a:r>
              <a:rPr lang="en-US" sz="5400" b="1" dirty="0">
                <a:solidFill>
                  <a:schemeClr val="tx1"/>
                </a:solidFill>
                <a:effectLst>
                  <a:outerShdw blurRad="38100" dist="38100" dir="2700000" algn="tl">
                    <a:srgbClr val="000000">
                      <a:alpha val="43137"/>
                    </a:srgbClr>
                  </a:outerShdw>
                </a:effectLst>
              </a:rPr>
              <a:t>BUILDING RESILIENCY BY HELPING KIDS RESPOND ASSERTIVELY AND CONFIDENTLY TO EVERYDAY SLIGHTS, RUDE BEHAVIOR, MEAN TEASING, HURTFUL INTERACTIONS, ETC.  </a:t>
            </a:r>
          </a:p>
        </p:txBody>
      </p:sp>
      <p:sp>
        <p:nvSpPr>
          <p:cNvPr id="201731" name="Rectangle 3"/>
          <p:cNvSpPr>
            <a:spLocks noGrp="1" noChangeArrowheads="1"/>
          </p:cNvSpPr>
          <p:nvPr>
            <p:ph idx="1"/>
          </p:nvPr>
        </p:nvSpPr>
        <p:spPr>
          <a:xfrm>
            <a:off x="0" y="6400800"/>
            <a:ext cx="9144000" cy="914400"/>
          </a:xfrm>
        </p:spPr>
        <p:txBody>
          <a:bodyPr>
            <a:normAutofit/>
          </a:bodyPr>
          <a:lstStyle/>
          <a:p>
            <a:pPr eaLnBrk="1" hangingPunct="1">
              <a:lnSpc>
                <a:spcPct val="120000"/>
              </a:lnSpc>
              <a:spcAft>
                <a:spcPts val="1200"/>
              </a:spcAft>
              <a:defRPr/>
            </a:pPr>
            <a:endParaRPr lang="en-US" sz="2800" dirty="0"/>
          </a:p>
        </p:txBody>
      </p:sp>
    </p:spTree>
    <p:extLst>
      <p:ext uri="{BB962C8B-B14F-4D97-AF65-F5344CB8AC3E}">
        <p14:creationId xmlns:p14="http://schemas.microsoft.com/office/powerpoint/2010/main" val="29981583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4" name="Rectangle 4"/>
          <p:cNvSpPr>
            <a:spLocks noGrp="1" noChangeArrowheads="1"/>
          </p:cNvSpPr>
          <p:nvPr>
            <p:ph type="title"/>
          </p:nvPr>
        </p:nvSpPr>
        <p:spPr>
          <a:xfrm>
            <a:off x="381000" y="-533400"/>
            <a:ext cx="8610600" cy="7162800"/>
          </a:xfrm>
        </p:spPr>
        <p:txBody>
          <a:bodyPr>
            <a:normAutofit fontScale="90000"/>
          </a:bodyPr>
          <a:lstStyle/>
          <a:p>
            <a:pPr algn="ctr" eaLnBrk="1" hangingPunct="1">
              <a:defRPr/>
            </a:pPr>
            <a:r>
              <a:rPr lang="en-US" sz="6000" b="1" dirty="0">
                <a:solidFill>
                  <a:schemeClr val="tx1"/>
                </a:solidFill>
                <a:effectLst>
                  <a:outerShdw blurRad="38100" dist="38100" dir="2700000" algn="tl">
                    <a:srgbClr val="000000">
                      <a:alpha val="43137"/>
                    </a:srgbClr>
                  </a:outerShdw>
                </a:effectLst>
              </a:rPr>
              <a:t>Coach your child to respond.  The response will differ depending on whether the person being mean is 1) a close friend, or 2) a kid that doesn’t like your child and is not friends with your child.</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915400" cy="6858000"/>
          </a:xfrm>
        </p:spPr>
        <p:txBody>
          <a:bodyPr>
            <a:normAutofit fontScale="90000"/>
          </a:bodyPr>
          <a:lstStyle/>
          <a:p>
            <a:br>
              <a:rPr lang="en-US" sz="4400" dirty="0">
                <a:solidFill>
                  <a:schemeClr val="tx1"/>
                </a:solidFill>
              </a:rPr>
            </a:br>
            <a:br>
              <a:rPr lang="en-US" sz="4400" dirty="0">
                <a:solidFill>
                  <a:schemeClr val="tx1"/>
                </a:solidFill>
              </a:rPr>
            </a:br>
            <a:r>
              <a:rPr lang="en-US" sz="4400" dirty="0">
                <a:solidFill>
                  <a:schemeClr val="tx1"/>
                </a:solidFill>
              </a:rPr>
              <a:t>                        </a:t>
            </a:r>
            <a:r>
              <a:rPr lang="en-US" sz="4400" b="1" u="sng" dirty="0">
                <a:solidFill>
                  <a:schemeClr val="tx1"/>
                </a:solidFill>
              </a:rPr>
              <a:t>FOR FRIENDS</a:t>
            </a:r>
            <a:br>
              <a:rPr lang="en-US" sz="4400" b="1" u="sng" dirty="0">
                <a:solidFill>
                  <a:schemeClr val="tx1"/>
                </a:solidFill>
              </a:rPr>
            </a:br>
            <a:br>
              <a:rPr lang="en-US" sz="4400" b="1" u="sng" dirty="0">
                <a:solidFill>
                  <a:schemeClr val="tx1"/>
                </a:solidFill>
              </a:rPr>
            </a:br>
            <a:r>
              <a:rPr lang="en-US" sz="4400" dirty="0">
                <a:solidFill>
                  <a:schemeClr val="tx1"/>
                </a:solidFill>
              </a:rPr>
              <a:t>1.  I didn’t like it when you ….</a:t>
            </a:r>
            <a:br>
              <a:rPr lang="en-US" sz="4400" dirty="0">
                <a:solidFill>
                  <a:schemeClr val="tx1"/>
                </a:solidFill>
              </a:rPr>
            </a:br>
            <a:r>
              <a:rPr lang="en-US" sz="4400" dirty="0">
                <a:solidFill>
                  <a:schemeClr val="tx1"/>
                </a:solidFill>
              </a:rPr>
              <a:t>2.  I wouldn’t do that to you.  Please don’t do that  to me.  </a:t>
            </a:r>
            <a:br>
              <a:rPr lang="en-US" sz="4400" dirty="0">
                <a:solidFill>
                  <a:schemeClr val="tx1"/>
                </a:solidFill>
              </a:rPr>
            </a:br>
            <a:r>
              <a:rPr lang="en-US" sz="4400" dirty="0">
                <a:solidFill>
                  <a:schemeClr val="tx1"/>
                </a:solidFill>
              </a:rPr>
              <a:t>3.  Friends shouldn’t treat each other that way.</a:t>
            </a:r>
            <a:br>
              <a:rPr lang="en-US" sz="4400" dirty="0">
                <a:solidFill>
                  <a:schemeClr val="tx1"/>
                </a:solidFill>
              </a:rPr>
            </a:br>
            <a:r>
              <a:rPr lang="en-US" sz="4400" dirty="0">
                <a:solidFill>
                  <a:schemeClr val="tx1"/>
                </a:solidFill>
              </a:rPr>
              <a:t>4.  Now that you know that it’s bothering me, can you think about it?  </a:t>
            </a:r>
            <a:br>
              <a:rPr lang="en-US" sz="4400" dirty="0">
                <a:solidFill>
                  <a:schemeClr val="tx1"/>
                </a:solidFill>
              </a:rPr>
            </a:br>
            <a:r>
              <a:rPr lang="en-US" sz="4400" dirty="0">
                <a:solidFill>
                  <a:schemeClr val="tx1"/>
                </a:solidFill>
              </a:rPr>
              <a:t> </a:t>
            </a:r>
            <a:endParaRPr lang="en-US" sz="4400" u="sng" dirty="0">
              <a:solidFill>
                <a:schemeClr val="tx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4" name="Rectangle 4"/>
          <p:cNvSpPr>
            <a:spLocks noGrp="1" noChangeArrowheads="1"/>
          </p:cNvSpPr>
          <p:nvPr>
            <p:ph type="title"/>
          </p:nvPr>
        </p:nvSpPr>
        <p:spPr>
          <a:xfrm>
            <a:off x="0" y="533400"/>
            <a:ext cx="8991600" cy="6324600"/>
          </a:xfrm>
        </p:spPr>
        <p:txBody>
          <a:bodyPr>
            <a:normAutofit fontScale="90000"/>
          </a:bodyPr>
          <a:lstStyle/>
          <a:p>
            <a:pPr algn="ctr" eaLnBrk="1" hangingPunct="1">
              <a:defRPr/>
            </a:pPr>
            <a:r>
              <a:rPr lang="en-US" sz="6000" b="1" dirty="0">
                <a:solidFill>
                  <a:schemeClr val="tx1"/>
                </a:solidFill>
                <a:effectLst>
                  <a:outerShdw blurRad="38100" dist="38100" dir="2700000" algn="tl">
                    <a:srgbClr val="000000">
                      <a:alpha val="43137"/>
                    </a:srgbClr>
                  </a:outerShdw>
                </a:effectLst>
              </a:rPr>
              <a:t>TWO WRONG WAYS TO RESPOND TO REPEATED MEAN BEHAVIOR FROM A FRIEND.  </a:t>
            </a:r>
            <a:br>
              <a:rPr lang="en-US" sz="6000" b="1" dirty="0">
                <a:solidFill>
                  <a:schemeClr val="tx1"/>
                </a:solidFill>
                <a:effectLst>
                  <a:outerShdw blurRad="38100" dist="38100" dir="2700000" algn="tl">
                    <a:srgbClr val="000000">
                      <a:alpha val="43137"/>
                    </a:srgbClr>
                  </a:outerShdw>
                </a:effectLst>
              </a:rPr>
            </a:br>
            <a:r>
              <a:rPr lang="en-US" sz="6000" b="1" dirty="0">
                <a:solidFill>
                  <a:schemeClr val="tx1"/>
                </a:solidFill>
                <a:effectLst>
                  <a:outerShdw blurRad="38100" dist="38100" dir="2700000" algn="tl">
                    <a:srgbClr val="000000">
                      <a:alpha val="43137"/>
                    </a:srgbClr>
                  </a:outerShdw>
                </a:effectLst>
              </a:rPr>
              <a:t>The </a:t>
            </a:r>
            <a:r>
              <a:rPr lang="en-US" sz="6000" b="1" u="sng" dirty="0">
                <a:solidFill>
                  <a:schemeClr val="tx1"/>
                </a:solidFill>
                <a:effectLst>
                  <a:outerShdw blurRad="38100" dist="38100" dir="2700000" algn="tl">
                    <a:srgbClr val="000000">
                      <a:alpha val="43137"/>
                    </a:srgbClr>
                  </a:outerShdw>
                </a:effectLst>
              </a:rPr>
              <a:t>first two are mistakes!  </a:t>
            </a:r>
            <a:br>
              <a:rPr lang="en-US" sz="6000" b="1" dirty="0">
                <a:solidFill>
                  <a:schemeClr val="tx1"/>
                </a:solidFill>
                <a:effectLst>
                  <a:outerShdw blurRad="38100" dist="38100" dir="2700000" algn="tl">
                    <a:srgbClr val="000000">
                      <a:alpha val="43137"/>
                    </a:srgbClr>
                  </a:outerShdw>
                </a:effectLst>
              </a:rPr>
            </a:br>
            <a:r>
              <a:rPr lang="en-US" sz="6000" b="1" dirty="0">
                <a:solidFill>
                  <a:schemeClr val="tx1"/>
                </a:solidFill>
                <a:effectLst>
                  <a:outerShdw blurRad="38100" dist="38100" dir="2700000" algn="tl">
                    <a:srgbClr val="000000">
                      <a:alpha val="43137"/>
                    </a:srgbClr>
                  </a:outerShdw>
                </a:effectLst>
              </a:rPr>
              <a:t>1. Put up and shut up.  </a:t>
            </a:r>
            <a:br>
              <a:rPr lang="en-US" sz="6000" b="1" dirty="0">
                <a:solidFill>
                  <a:schemeClr val="tx1"/>
                </a:solidFill>
                <a:effectLst>
                  <a:outerShdw blurRad="38100" dist="38100" dir="2700000" algn="tl">
                    <a:srgbClr val="000000">
                      <a:alpha val="43137"/>
                    </a:srgbClr>
                  </a:outerShdw>
                </a:effectLst>
              </a:rPr>
            </a:br>
            <a:r>
              <a:rPr lang="en-US" sz="6000" b="1" dirty="0">
                <a:solidFill>
                  <a:schemeClr val="tx1"/>
                </a:solidFill>
                <a:effectLst>
                  <a:outerShdw blurRad="38100" dist="38100" dir="2700000" algn="tl">
                    <a:srgbClr val="000000">
                      <a:alpha val="43137"/>
                    </a:srgbClr>
                  </a:outerShdw>
                </a:effectLst>
              </a:rPr>
              <a:t>2. Abruptly and completely end the relationship.</a:t>
            </a:r>
            <a:br>
              <a:rPr lang="en-US" sz="6000" b="1" dirty="0">
                <a:solidFill>
                  <a:schemeClr val="tx1"/>
                </a:solidFill>
                <a:effectLst>
                  <a:outerShdw blurRad="38100" dist="38100" dir="2700000" algn="tl">
                    <a:srgbClr val="000000">
                      <a:alpha val="43137"/>
                    </a:srgbClr>
                  </a:outerShdw>
                </a:effectLst>
              </a:rPr>
            </a:br>
            <a:endParaRPr lang="en-US" sz="60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65704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4" name="Rectangle 4"/>
          <p:cNvSpPr>
            <a:spLocks noGrp="1" noChangeArrowheads="1"/>
          </p:cNvSpPr>
          <p:nvPr>
            <p:ph type="title"/>
          </p:nvPr>
        </p:nvSpPr>
        <p:spPr>
          <a:xfrm>
            <a:off x="0" y="533400"/>
            <a:ext cx="8991600" cy="6324600"/>
          </a:xfrm>
        </p:spPr>
        <p:txBody>
          <a:bodyPr>
            <a:normAutofit fontScale="90000"/>
          </a:bodyPr>
          <a:lstStyle/>
          <a:p>
            <a:pPr algn="ctr" eaLnBrk="1" hangingPunct="1">
              <a:defRPr/>
            </a:pPr>
            <a:r>
              <a:rPr lang="en-US" sz="3600" b="1" dirty="0">
                <a:solidFill>
                  <a:schemeClr val="tx1"/>
                </a:solidFill>
                <a:effectLst>
                  <a:outerShdw blurRad="38100" dist="38100" dir="2700000" algn="tl">
                    <a:srgbClr val="000000">
                      <a:alpha val="43137"/>
                    </a:srgbClr>
                  </a:outerShdw>
                </a:effectLst>
              </a:rPr>
              <a:t>Instead, bump your friend out a ring.  If they are in your best friend ring, bump them to your friend ring (in your head – don’t tell them).  If they are in your friend ring, bump them to your classmate ring.  The classmate ring means you treat them politely and respectfully.  You share materials, say hello, laugh at their jokes.  You just don’t go out of your way to socialize, text, call, hang out, etc.  You create some psychological space without creating an “enemy.”</a:t>
            </a:r>
            <a:br>
              <a:rPr lang="en-US" sz="3600" b="1" dirty="0">
                <a:solidFill>
                  <a:schemeClr val="tx1"/>
                </a:solidFill>
                <a:effectLst>
                  <a:outerShdw blurRad="38100" dist="38100" dir="2700000" algn="tl">
                    <a:srgbClr val="000000">
                      <a:alpha val="43137"/>
                    </a:srgbClr>
                  </a:outerShdw>
                </a:effectLst>
              </a:rPr>
            </a:br>
            <a:endParaRPr lang="en-US" sz="36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952882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0" y="-304800"/>
            <a:ext cx="8686800" cy="6858000"/>
          </a:xfrm>
        </p:spPr>
        <p:txBody>
          <a:bodyPr>
            <a:noAutofit/>
          </a:bodyPr>
          <a:lstStyle/>
          <a:p>
            <a:pPr algn="ctr" eaLnBrk="1" hangingPunct="1">
              <a:defRPr/>
            </a:pPr>
            <a:r>
              <a:rPr lang="en-US" sz="4800" b="1" u="sng" dirty="0">
                <a:solidFill>
                  <a:schemeClr val="tx1"/>
                </a:solidFill>
                <a:effectLst>
                  <a:outerShdw blurRad="38100" dist="38100" dir="2700000" algn="tl">
                    <a:srgbClr val="000000">
                      <a:alpha val="43137"/>
                    </a:srgbClr>
                  </a:outerShdw>
                </a:effectLst>
              </a:rPr>
              <a:t>TARGET HARDENING WHEN THE KID BEING MEAN IS NOT A FRIEND</a:t>
            </a:r>
            <a:r>
              <a:rPr lang="en-US" sz="4800" b="1" dirty="0">
                <a:solidFill>
                  <a:schemeClr val="tx1"/>
                </a:solidFill>
                <a:effectLst>
                  <a:outerShdw blurRad="38100" dist="38100" dir="2700000" algn="tl">
                    <a:srgbClr val="000000">
                      <a:alpha val="43137"/>
                    </a:srgbClr>
                  </a:outerShdw>
                </a:effectLst>
              </a:rPr>
              <a:t> </a:t>
            </a:r>
            <a:br>
              <a:rPr lang="en-US" sz="4800" b="1" dirty="0">
                <a:solidFill>
                  <a:schemeClr val="tx1"/>
                </a:solidFill>
                <a:effectLst>
                  <a:outerShdw blurRad="38100" dist="38100" dir="2700000" algn="tl">
                    <a:srgbClr val="000000">
                      <a:alpha val="43137"/>
                    </a:srgbClr>
                  </a:outerShdw>
                </a:effectLst>
              </a:rPr>
            </a:br>
            <a:r>
              <a:rPr lang="en-US" sz="5400" b="1" dirty="0">
                <a:solidFill>
                  <a:schemeClr val="tx1"/>
                </a:solidFill>
                <a:effectLst>
                  <a:outerShdw blurRad="38100" dist="38100" dir="2700000" algn="tl">
                    <a:srgbClr val="000000">
                      <a:alpha val="43137"/>
                    </a:srgbClr>
                  </a:outerShdw>
                </a:effectLst>
              </a:rPr>
              <a:t>BUILD RESILIENCY BY HELPING KIDS RESPOND ASSERTIVELY AND CONFIDENTLY TO EVERYDAY SLIGHTS, RUDE BEHAVIOR, MEAN TEASING, HURTFUL INTERACTIONS, ETC.  </a:t>
            </a:r>
          </a:p>
        </p:txBody>
      </p:sp>
      <p:sp>
        <p:nvSpPr>
          <p:cNvPr id="201731" name="Rectangle 3"/>
          <p:cNvSpPr>
            <a:spLocks noGrp="1" noChangeArrowheads="1"/>
          </p:cNvSpPr>
          <p:nvPr>
            <p:ph idx="1"/>
          </p:nvPr>
        </p:nvSpPr>
        <p:spPr>
          <a:xfrm>
            <a:off x="0" y="6400800"/>
            <a:ext cx="9144000" cy="914400"/>
          </a:xfrm>
        </p:spPr>
        <p:txBody>
          <a:bodyPr>
            <a:normAutofit/>
          </a:bodyPr>
          <a:lstStyle/>
          <a:p>
            <a:pPr eaLnBrk="1" hangingPunct="1">
              <a:lnSpc>
                <a:spcPct val="120000"/>
              </a:lnSpc>
              <a:spcAft>
                <a:spcPts val="1200"/>
              </a:spcAft>
              <a:defRPr/>
            </a:pPr>
            <a:endParaRPr lang="en-US" sz="2800" dirty="0"/>
          </a:p>
        </p:txBody>
      </p:sp>
    </p:spTree>
    <p:extLst>
      <p:ext uri="{BB962C8B-B14F-4D97-AF65-F5344CB8AC3E}">
        <p14:creationId xmlns:p14="http://schemas.microsoft.com/office/powerpoint/2010/main" val="1541911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4"/>
          <p:cNvSpPr txBox="1">
            <a:spLocks noChangeArrowheads="1"/>
          </p:cNvSpPr>
          <p:nvPr/>
        </p:nvSpPr>
        <p:spPr bwMode="auto">
          <a:xfrm>
            <a:off x="0" y="76200"/>
            <a:ext cx="9144000" cy="6858000"/>
          </a:xfrm>
          <a:prstGeom prst="rect">
            <a:avLst/>
          </a:prstGeom>
          <a:noFill/>
          <a:ln w="9525">
            <a:noFill/>
            <a:miter lim="800000"/>
            <a:headEnd/>
            <a:tailEnd/>
          </a:ln>
        </p:spPr>
        <p:txBody>
          <a:bodyPr wrap="square">
            <a:spAutoFit/>
          </a:bodyPr>
          <a:lstStyle/>
          <a:p>
            <a:pPr algn="ctr">
              <a:spcBef>
                <a:spcPct val="50000"/>
              </a:spcBef>
            </a:pPr>
            <a:r>
              <a:rPr lang="en-US" sz="3600" dirty="0"/>
              <a:t>For bothering/bugging/annoying behaviors:  calm-neutral face, firm but matter-of-fact voice, good eye contact:</a:t>
            </a:r>
          </a:p>
          <a:p>
            <a:pPr algn="ctr">
              <a:spcBef>
                <a:spcPct val="50000"/>
              </a:spcBef>
            </a:pPr>
            <a:r>
              <a:rPr lang="en-US" sz="3600" b="1" dirty="0"/>
              <a:t>That’s bothering me.  Please stop.</a:t>
            </a:r>
          </a:p>
          <a:p>
            <a:pPr algn="ctr">
              <a:spcBef>
                <a:spcPct val="50000"/>
              </a:spcBef>
            </a:pPr>
            <a:r>
              <a:rPr lang="en-US" sz="3600" b="1" dirty="0">
                <a:solidFill>
                  <a:schemeClr val="bg1"/>
                </a:solidFill>
              </a:rPr>
              <a:t>(Say “thank you” or count to 5)</a:t>
            </a:r>
          </a:p>
          <a:p>
            <a:pPr algn="ctr">
              <a:spcBef>
                <a:spcPct val="50000"/>
              </a:spcBef>
            </a:pPr>
            <a:r>
              <a:rPr lang="en-US" sz="3600" b="1" dirty="0"/>
              <a:t>That’s bothering me.  Please stop.</a:t>
            </a:r>
          </a:p>
          <a:p>
            <a:pPr algn="ctr">
              <a:spcBef>
                <a:spcPct val="50000"/>
              </a:spcBef>
            </a:pPr>
            <a:r>
              <a:rPr lang="en-US" sz="3600" b="1" dirty="0">
                <a:solidFill>
                  <a:schemeClr val="bg1"/>
                </a:solidFill>
              </a:rPr>
              <a:t>(Say “thank you” or count </a:t>
            </a:r>
            <a:r>
              <a:rPr lang="en-US" sz="4000" b="1" dirty="0">
                <a:solidFill>
                  <a:schemeClr val="bg1"/>
                </a:solidFill>
              </a:rPr>
              <a:t>to 5)</a:t>
            </a:r>
          </a:p>
          <a:p>
            <a:pPr algn="ctr">
              <a:spcBef>
                <a:spcPct val="50000"/>
              </a:spcBef>
            </a:pPr>
            <a:r>
              <a:rPr lang="en-US" sz="3600" b="1" dirty="0"/>
              <a:t>Stop or I’ll report it.</a:t>
            </a:r>
          </a:p>
          <a:p>
            <a:pPr algn="ctr">
              <a:spcBef>
                <a:spcPct val="50000"/>
              </a:spcBef>
            </a:pPr>
            <a:r>
              <a:rPr lang="en-US" sz="3600" b="1" dirty="0">
                <a:solidFill>
                  <a:schemeClr val="bg1"/>
                </a:solidFill>
              </a:rPr>
              <a:t>(Say  “thank you” or report it.)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a:xfrm>
            <a:off x="914400" y="-381000"/>
            <a:ext cx="7772400" cy="990600"/>
          </a:xfrm>
        </p:spPr>
        <p:txBody>
          <a:bodyPr>
            <a:normAutofit fontScale="90000"/>
          </a:bodyPr>
          <a:lstStyle/>
          <a:p>
            <a:pPr algn="ctr" eaLnBrk="1" hangingPunct="1">
              <a:defRPr/>
            </a:pPr>
            <a:r>
              <a:rPr lang="en-US" sz="3200" b="1" dirty="0"/>
              <a:t>HOW CAN YOU HELP IF YOUR CHILD IS TARGET?</a:t>
            </a:r>
          </a:p>
        </p:txBody>
      </p:sp>
      <p:sp>
        <p:nvSpPr>
          <p:cNvPr id="221187" name="Rectangle 3"/>
          <p:cNvSpPr>
            <a:spLocks noGrp="1" noChangeArrowheads="1"/>
          </p:cNvSpPr>
          <p:nvPr>
            <p:ph type="body" idx="1"/>
          </p:nvPr>
        </p:nvSpPr>
        <p:spPr>
          <a:xfrm>
            <a:off x="381000" y="609600"/>
            <a:ext cx="8458200" cy="6248400"/>
          </a:xfrm>
        </p:spPr>
        <p:txBody>
          <a:bodyPr>
            <a:normAutofit fontScale="92500" lnSpcReduction="10000"/>
          </a:bodyPr>
          <a:lstStyle/>
          <a:p>
            <a:pPr eaLnBrk="1" hangingPunct="1">
              <a:defRPr/>
            </a:pPr>
            <a:r>
              <a:rPr lang="en-US" sz="2800" dirty="0"/>
              <a:t>Arrange play dates and social activities with nice kids in the class or grade. Be a social engineer.</a:t>
            </a:r>
          </a:p>
          <a:p>
            <a:pPr eaLnBrk="1" hangingPunct="1">
              <a:defRPr/>
            </a:pPr>
            <a:r>
              <a:rPr lang="en-US" sz="2800" dirty="0"/>
              <a:t>Help your child rely on hobbies.</a:t>
            </a:r>
          </a:p>
          <a:p>
            <a:pPr eaLnBrk="1" hangingPunct="1">
              <a:defRPr/>
            </a:pPr>
            <a:r>
              <a:rPr lang="en-US" sz="2800" dirty="0"/>
              <a:t>Get your child involved in activities outside of school  where he or she can meet new kids.</a:t>
            </a:r>
          </a:p>
          <a:p>
            <a:pPr eaLnBrk="1" hangingPunct="1">
              <a:defRPr/>
            </a:pPr>
            <a:r>
              <a:rPr lang="en-US" sz="2800" dirty="0"/>
              <a:t> Have fun together.  Create a life outside your child’s sphere of troubles.  Teach ways to self-soothe.</a:t>
            </a:r>
          </a:p>
          <a:p>
            <a:pPr eaLnBrk="1" hangingPunct="1">
              <a:defRPr/>
            </a:pPr>
            <a:r>
              <a:rPr lang="en-US" sz="2800" dirty="0"/>
              <a:t>Listen actively.  Be empathic. Don’t over react or under react.   When your child is ready, help him or her to problem solve (e.g.,  What have you tried? What else could you try?  What might happen if you did that? What is your best choice? What can I do to help you?).</a:t>
            </a:r>
          </a:p>
          <a:p>
            <a:pPr eaLnBrk="1" hangingPunct="1">
              <a:defRPr/>
            </a:pPr>
            <a:r>
              <a:rPr lang="en-US" sz="2800" dirty="0"/>
              <a:t>Strongly discourage retaliation.</a:t>
            </a:r>
          </a:p>
          <a:p>
            <a:pPr eaLnBrk="1" hangingPunct="1">
              <a:defRPr/>
            </a:pPr>
            <a:r>
              <a:rPr lang="en-US" sz="2800" dirty="0"/>
              <a:t>Let them know it’s not their fault. Reframe.  </a:t>
            </a:r>
            <a:r>
              <a:rPr lang="en-US" sz="2800"/>
              <a:t>Give hope.</a:t>
            </a:r>
            <a:endParaRPr lang="en-US" sz="2800" dirty="0"/>
          </a:p>
          <a:p>
            <a:pPr eaLnBrk="1" hangingPunct="1">
              <a:defRPr/>
            </a:pPr>
            <a:r>
              <a:rPr lang="en-US" sz="2800" dirty="0"/>
              <a:t>Encourage reporting.  If they won’t do it, YOU do it.</a:t>
            </a:r>
          </a:p>
          <a:p>
            <a:pPr eaLnBrk="1" hangingPunct="1">
              <a:defRPr/>
            </a:pPr>
            <a:endParaRPr lang="en-US" sz="2800" dirty="0"/>
          </a:p>
          <a:p>
            <a:pPr eaLnBrk="1" hangingPunct="1">
              <a:defRPr/>
            </a:pPr>
            <a:endParaRPr lang="en-US" sz="2800" dirty="0"/>
          </a:p>
          <a:p>
            <a:pPr eaLnBrk="1" hangingPunct="1">
              <a:defRPr/>
            </a:pPr>
            <a:endParaRPr lang="en-US" sz="2800" dirty="0"/>
          </a:p>
          <a:p>
            <a:pPr eaLnBrk="1" hangingPunct="1">
              <a:defRPr/>
            </a:pPr>
            <a:endParaRPr lang="en-US" sz="2800" dirty="0"/>
          </a:p>
          <a:p>
            <a:pPr eaLnBrk="1" hangingPunct="1">
              <a:defRPr/>
            </a:pPr>
            <a:endParaRPr lang="en-US" sz="2800" dirty="0"/>
          </a:p>
          <a:p>
            <a:pPr eaLnBrk="1" hangingPunct="1">
              <a:defRPr/>
            </a:pPr>
            <a:endParaRPr lang="en-US" sz="2800" dirty="0"/>
          </a:p>
        </p:txBody>
      </p:sp>
    </p:spTree>
    <p:extLst>
      <p:ext uri="{BB962C8B-B14F-4D97-AF65-F5344CB8AC3E}">
        <p14:creationId xmlns:p14="http://schemas.microsoft.com/office/powerpoint/2010/main" val="9610596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457200" y="0"/>
            <a:ext cx="8229600" cy="838200"/>
          </a:xfrm>
        </p:spPr>
        <p:txBody>
          <a:bodyPr>
            <a:noAutofit/>
          </a:bodyPr>
          <a:lstStyle/>
          <a:p>
            <a:pPr algn="ctr" eaLnBrk="1" hangingPunct="1">
              <a:defRPr/>
            </a:pPr>
            <a:r>
              <a:rPr lang="en-US" sz="4000" b="1" dirty="0">
                <a:solidFill>
                  <a:srgbClr val="FFFF99"/>
                </a:solidFill>
                <a:effectLst>
                  <a:outerShdw blurRad="38100" dist="38100" dir="2700000" algn="tl">
                    <a:srgbClr val="000000">
                      <a:alpha val="43137"/>
                    </a:srgbClr>
                  </a:outerShdw>
                </a:effectLst>
              </a:rPr>
              <a:t>Target Hardening For Mean Behaviors</a:t>
            </a:r>
          </a:p>
        </p:txBody>
      </p:sp>
      <p:sp>
        <p:nvSpPr>
          <p:cNvPr id="201731" name="Rectangle 3"/>
          <p:cNvSpPr>
            <a:spLocks noGrp="1" noChangeArrowheads="1"/>
          </p:cNvSpPr>
          <p:nvPr>
            <p:ph idx="1"/>
          </p:nvPr>
        </p:nvSpPr>
        <p:spPr>
          <a:xfrm>
            <a:off x="152399" y="3505201"/>
            <a:ext cx="8991601" cy="3352798"/>
          </a:xfrm>
          <a:ln>
            <a:noFill/>
          </a:ln>
        </p:spPr>
        <p:txBody>
          <a:bodyPr>
            <a:normAutofit/>
          </a:bodyPr>
          <a:lstStyle/>
          <a:p>
            <a:pPr eaLnBrk="1" hangingPunct="1">
              <a:spcAft>
                <a:spcPts val="1200"/>
              </a:spcAft>
              <a:defRPr/>
            </a:pPr>
            <a:r>
              <a:rPr lang="en-US" sz="2800" dirty="0"/>
              <a:t> </a:t>
            </a:r>
          </a:p>
        </p:txBody>
      </p:sp>
      <p:pic>
        <p:nvPicPr>
          <p:cNvPr id="9218" name="Picture 2" descr="http://i.dailymail.co.uk/i/pix/2010/05/23/article-1280625-09B713A8000005DC-814_468x30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4130" y="903768"/>
            <a:ext cx="3720508" cy="251368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52399" y="793852"/>
            <a:ext cx="5029201" cy="6457152"/>
          </a:xfrm>
          <a:prstGeom prst="rect">
            <a:avLst/>
          </a:prstGeom>
        </p:spPr>
        <p:txBody>
          <a:bodyPr wrap="square">
            <a:spAutoFit/>
          </a:bodyPr>
          <a:lstStyle/>
          <a:p>
            <a:pPr marL="274320" lvl="0" indent="-274320" eaLnBrk="1" fontAlgn="auto" hangingPunct="1">
              <a:spcBef>
                <a:spcPct val="20000"/>
              </a:spcBef>
              <a:spcAft>
                <a:spcPts val="1200"/>
              </a:spcAft>
              <a:buClr>
                <a:srgbClr val="6BB1C9"/>
              </a:buClr>
              <a:buSzPct val="95000"/>
              <a:defRPr/>
            </a:pPr>
            <a:r>
              <a:rPr lang="en-US" sz="2400" dirty="0">
                <a:solidFill>
                  <a:prstClr val="white"/>
                </a:solidFill>
                <a:latin typeface="Constantia"/>
              </a:rPr>
              <a:t>If someone is pushing or shoving you,  ask them the following question:  </a:t>
            </a:r>
            <a:r>
              <a:rPr lang="en-US" sz="2400" b="1" dirty="0">
                <a:solidFill>
                  <a:prstClr val="white"/>
                </a:solidFill>
                <a:latin typeface="Constantia"/>
              </a:rPr>
              <a:t>“Are you mad at me?”</a:t>
            </a:r>
          </a:p>
          <a:p>
            <a:pPr marL="274320" lvl="0" indent="-274320" eaLnBrk="1" fontAlgn="auto" hangingPunct="1">
              <a:spcBef>
                <a:spcPct val="20000"/>
              </a:spcBef>
              <a:spcAft>
                <a:spcPts val="1200"/>
              </a:spcAft>
              <a:buClr>
                <a:srgbClr val="6BB1C9"/>
              </a:buClr>
              <a:buSzPct val="95000"/>
              <a:defRPr/>
            </a:pPr>
            <a:r>
              <a:rPr lang="en-US" sz="2400" dirty="0">
                <a:solidFill>
                  <a:prstClr val="white"/>
                </a:solidFill>
                <a:latin typeface="Constantia"/>
              </a:rPr>
              <a:t>If they say “No” because they were just messing around, say </a:t>
            </a:r>
            <a:r>
              <a:rPr lang="en-US" sz="2400" b="1" dirty="0">
                <a:solidFill>
                  <a:prstClr val="white"/>
                </a:solidFill>
                <a:latin typeface="Constantia"/>
              </a:rPr>
              <a:t>“Then don’t push me.  I don’t like it.”  </a:t>
            </a:r>
            <a:r>
              <a:rPr lang="en-US" sz="2400" dirty="0">
                <a:solidFill>
                  <a:prstClr val="white"/>
                </a:solidFill>
                <a:latin typeface="Constantia"/>
              </a:rPr>
              <a:t>If they say “Yes” ask them </a:t>
            </a:r>
            <a:r>
              <a:rPr lang="en-US" sz="2400" b="1" dirty="0">
                <a:solidFill>
                  <a:prstClr val="white"/>
                </a:solidFill>
                <a:latin typeface="Constantia"/>
              </a:rPr>
              <a:t>“Can we talk about it?  I’d like to fix it if I could.” </a:t>
            </a:r>
            <a:r>
              <a:rPr lang="en-US" sz="2400" dirty="0">
                <a:solidFill>
                  <a:prstClr val="white"/>
                </a:solidFill>
                <a:latin typeface="Constantia"/>
              </a:rPr>
              <a:t> If they keep pushing or hitting you, </a:t>
            </a:r>
            <a:r>
              <a:rPr lang="en-US" sz="2400" dirty="0">
                <a:latin typeface="Constantia"/>
              </a:rPr>
              <a:t>Say</a:t>
            </a:r>
            <a:r>
              <a:rPr lang="en-US" sz="2400" b="1" dirty="0">
                <a:latin typeface="Constantia"/>
              </a:rPr>
              <a:t> “I’m not getting in trouble over you.” </a:t>
            </a:r>
            <a:r>
              <a:rPr lang="en-US" sz="2400" dirty="0">
                <a:latin typeface="Constantia"/>
              </a:rPr>
              <a:t>T</a:t>
            </a:r>
            <a:r>
              <a:rPr lang="en-US" sz="2400" dirty="0">
                <a:solidFill>
                  <a:prstClr val="white"/>
                </a:solidFill>
                <a:latin typeface="Constantia"/>
              </a:rPr>
              <a:t>urn away and start walking to the nearest adult </a:t>
            </a:r>
            <a:r>
              <a:rPr lang="en-US" sz="2400" b="1" dirty="0">
                <a:latin typeface="Constantia"/>
              </a:rPr>
              <a:t>(don’t run) </a:t>
            </a:r>
            <a:r>
              <a:rPr lang="en-US" sz="2400" dirty="0">
                <a:solidFill>
                  <a:prstClr val="white"/>
                </a:solidFill>
                <a:latin typeface="Constantia"/>
              </a:rPr>
              <a:t>with chin straight ahead, shoulders down, swing arms, don’t look back, and </a:t>
            </a:r>
            <a:r>
              <a:rPr lang="en-US" sz="2400" b="1" dirty="0">
                <a:latin typeface="Constantia"/>
              </a:rPr>
              <a:t>get adult help immediately.  </a:t>
            </a:r>
          </a:p>
        </p:txBody>
      </p:sp>
    </p:spTree>
    <p:extLst>
      <p:ext uri="{BB962C8B-B14F-4D97-AF65-F5344CB8AC3E}">
        <p14:creationId xmlns:p14="http://schemas.microsoft.com/office/powerpoint/2010/main" val="34738990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457200" y="0"/>
            <a:ext cx="8229600" cy="838200"/>
          </a:xfrm>
        </p:spPr>
        <p:txBody>
          <a:bodyPr>
            <a:noAutofit/>
          </a:bodyPr>
          <a:lstStyle/>
          <a:p>
            <a:pPr algn="ctr" eaLnBrk="1" hangingPunct="1">
              <a:defRPr/>
            </a:pPr>
            <a:r>
              <a:rPr lang="en-US" sz="4000" b="1" dirty="0">
                <a:solidFill>
                  <a:srgbClr val="FFFF99"/>
                </a:solidFill>
                <a:effectLst>
                  <a:outerShdw blurRad="38100" dist="38100" dir="2700000" algn="tl">
                    <a:srgbClr val="000000">
                      <a:alpha val="43137"/>
                    </a:srgbClr>
                  </a:outerShdw>
                </a:effectLst>
              </a:rPr>
              <a:t>Target Hardening For Mean Behaviors </a:t>
            </a:r>
          </a:p>
        </p:txBody>
      </p:sp>
      <p:sp>
        <p:nvSpPr>
          <p:cNvPr id="201731" name="Rectangle 3"/>
          <p:cNvSpPr>
            <a:spLocks noGrp="1" noChangeArrowheads="1"/>
          </p:cNvSpPr>
          <p:nvPr>
            <p:ph idx="1"/>
          </p:nvPr>
        </p:nvSpPr>
        <p:spPr>
          <a:xfrm>
            <a:off x="152399" y="3505201"/>
            <a:ext cx="8991601" cy="3352798"/>
          </a:xfrm>
          <a:ln>
            <a:noFill/>
          </a:ln>
        </p:spPr>
        <p:txBody>
          <a:bodyPr>
            <a:normAutofit fontScale="92500" lnSpcReduction="20000"/>
          </a:bodyPr>
          <a:lstStyle/>
          <a:p>
            <a:pPr eaLnBrk="1" hangingPunct="1">
              <a:spcAft>
                <a:spcPts val="1200"/>
              </a:spcAft>
              <a:defRPr/>
            </a:pPr>
            <a:r>
              <a:rPr lang="en-US" sz="2800" dirty="0"/>
              <a:t>For mean words, use a </a:t>
            </a:r>
            <a:r>
              <a:rPr lang="en-US" sz="2800" b="1" dirty="0"/>
              <a:t>humorous, neutral or “who cares” response.  </a:t>
            </a:r>
            <a:endParaRPr lang="en-US" sz="2000" b="1" dirty="0"/>
          </a:p>
          <a:p>
            <a:pPr eaLnBrk="1" hangingPunct="1">
              <a:spcAft>
                <a:spcPts val="1200"/>
              </a:spcAft>
              <a:defRPr/>
            </a:pPr>
            <a:r>
              <a:rPr lang="en-US" sz="2800" dirty="0"/>
              <a:t>If what they say is true, </a:t>
            </a:r>
            <a:r>
              <a:rPr lang="en-US" sz="2800" b="1" dirty="0"/>
              <a:t>smile and agree</a:t>
            </a:r>
            <a:r>
              <a:rPr lang="en-US" sz="2800" dirty="0"/>
              <a:t>.</a:t>
            </a:r>
            <a:endParaRPr lang="en-US" sz="2000" dirty="0"/>
          </a:p>
          <a:p>
            <a:pPr eaLnBrk="1" hangingPunct="1">
              <a:spcAft>
                <a:spcPts val="1200"/>
              </a:spcAft>
              <a:defRPr/>
            </a:pPr>
            <a:r>
              <a:rPr lang="en-US" sz="2800" dirty="0"/>
              <a:t>Verbally kill them with </a:t>
            </a:r>
            <a:r>
              <a:rPr lang="en-US" sz="2800" b="1" dirty="0"/>
              <a:t>kindness</a:t>
            </a:r>
            <a:r>
              <a:rPr lang="en-US" sz="2800" dirty="0"/>
              <a:t>.  </a:t>
            </a:r>
            <a:endParaRPr lang="en-US" sz="2000" dirty="0"/>
          </a:p>
          <a:p>
            <a:pPr eaLnBrk="1" hangingPunct="1">
              <a:spcAft>
                <a:spcPts val="1200"/>
              </a:spcAft>
              <a:defRPr/>
            </a:pPr>
            <a:r>
              <a:rPr lang="en-US" sz="2800" dirty="0"/>
              <a:t>Use an </a:t>
            </a:r>
            <a:r>
              <a:rPr lang="en-US" sz="2800" b="1" dirty="0"/>
              <a:t>assertive response</a:t>
            </a:r>
            <a:r>
              <a:rPr lang="en-US" sz="2800" b="1" dirty="0">
                <a:solidFill>
                  <a:schemeClr val="accent1">
                    <a:lumMod val="60000"/>
                    <a:lumOff val="40000"/>
                  </a:schemeClr>
                </a:solidFill>
              </a:rPr>
              <a:t> </a:t>
            </a:r>
            <a:r>
              <a:rPr lang="en-US" sz="2800" dirty="0"/>
              <a:t>with good posture, relaxed body language, calm face and lots of eye contact.</a:t>
            </a:r>
          </a:p>
          <a:p>
            <a:pPr eaLnBrk="1" hangingPunct="1">
              <a:spcAft>
                <a:spcPts val="1200"/>
              </a:spcAft>
              <a:defRPr/>
            </a:pPr>
            <a:r>
              <a:rPr lang="en-US" sz="2800" b="1" dirty="0"/>
              <a:t>Report it to an adult </a:t>
            </a:r>
            <a:r>
              <a:rPr lang="en-US" sz="2800" dirty="0"/>
              <a:t>quietly and privately.</a:t>
            </a:r>
          </a:p>
        </p:txBody>
      </p:sp>
      <p:pic>
        <p:nvPicPr>
          <p:cNvPr id="9218" name="Picture 2" descr="http://i.dailymail.co.uk/i/pix/2010/05/23/article-1280625-09B713A8000005DC-814_468x30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4130" y="903768"/>
            <a:ext cx="3720508" cy="2513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52051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265"/>
            <a:ext cx="9144000" cy="1143000"/>
          </a:xfrm>
        </p:spPr>
        <p:txBody>
          <a:bodyPr>
            <a:normAutofit/>
          </a:bodyPr>
          <a:lstStyle/>
          <a:p>
            <a:pPr algn="ctr" eaLnBrk="1" hangingPunct="1">
              <a:defRPr/>
            </a:pPr>
            <a:r>
              <a:rPr lang="en-US" sz="3600" dirty="0">
                <a:solidFill>
                  <a:schemeClr val="tx1"/>
                </a:solidFill>
              </a:rPr>
              <a:t>Humorous Responses For Use With Mean Students Who Are The Same Age or Younger</a:t>
            </a:r>
          </a:p>
        </p:txBody>
      </p:sp>
      <p:sp>
        <p:nvSpPr>
          <p:cNvPr id="3" name="Subtitle 2"/>
          <p:cNvSpPr>
            <a:spLocks noGrp="1"/>
          </p:cNvSpPr>
          <p:nvPr>
            <p:ph type="subTitle" idx="1"/>
          </p:nvPr>
        </p:nvSpPr>
        <p:spPr>
          <a:xfrm>
            <a:off x="152400" y="1371600"/>
            <a:ext cx="8229600" cy="5340645"/>
          </a:xfrm>
        </p:spPr>
        <p:txBody>
          <a:bodyPr numCol="2">
            <a:noAutofit/>
          </a:bodyPr>
          <a:lstStyle/>
          <a:p>
            <a:pPr marL="450850" indent="-342900" algn="l" eaLnBrk="1" hangingPunct="1">
              <a:spcAft>
                <a:spcPts val="600"/>
              </a:spcAft>
              <a:buFont typeface="Wingdings 2" pitchFamily="18" charset="2"/>
              <a:buChar char=""/>
              <a:defRPr/>
            </a:pPr>
            <a:r>
              <a:rPr lang="en-US" sz="2400" b="1" dirty="0"/>
              <a:t>Thanks for sharing!   </a:t>
            </a:r>
          </a:p>
          <a:p>
            <a:pPr marL="450850" indent="-342900" algn="l" eaLnBrk="1" hangingPunct="1">
              <a:spcAft>
                <a:spcPts val="600"/>
              </a:spcAft>
              <a:buFont typeface="Wingdings 2" pitchFamily="18" charset="2"/>
              <a:buChar char=""/>
              <a:defRPr/>
            </a:pPr>
            <a:r>
              <a:rPr lang="en-US" sz="2400" b="1" dirty="0"/>
              <a:t>Thanks!  I appreciate that!</a:t>
            </a:r>
          </a:p>
          <a:p>
            <a:pPr marL="450850" indent="-342900" algn="l" eaLnBrk="1" hangingPunct="1">
              <a:spcAft>
                <a:spcPts val="600"/>
              </a:spcAft>
              <a:buFont typeface="Wingdings 2" pitchFamily="18" charset="2"/>
              <a:buChar char=""/>
              <a:defRPr/>
            </a:pPr>
            <a:r>
              <a:rPr lang="en-US" sz="2400" b="1" dirty="0"/>
              <a:t>Hey!  I didn’t know you cared!</a:t>
            </a:r>
          </a:p>
          <a:p>
            <a:pPr marL="450850" indent="-342900" algn="l" eaLnBrk="1" hangingPunct="1">
              <a:spcAft>
                <a:spcPts val="600"/>
              </a:spcAft>
              <a:buFont typeface="Wingdings 2" pitchFamily="18" charset="2"/>
              <a:buChar char=""/>
              <a:defRPr/>
            </a:pPr>
            <a:r>
              <a:rPr lang="en-US" sz="2400" b="1" dirty="0"/>
              <a:t>I’ll take that as a compliment!</a:t>
            </a:r>
          </a:p>
          <a:p>
            <a:pPr marL="450850" indent="-342900" algn="l" eaLnBrk="1" hangingPunct="1">
              <a:spcAft>
                <a:spcPts val="600"/>
              </a:spcAft>
              <a:buFont typeface="Wingdings 2" pitchFamily="18" charset="2"/>
              <a:buChar char=""/>
              <a:defRPr/>
            </a:pPr>
            <a:r>
              <a:rPr lang="en-US" sz="2400" b="1" dirty="0"/>
              <a:t>Well, </a:t>
            </a:r>
            <a:r>
              <a:rPr lang="en-US" sz="2400" b="1" u="sng" dirty="0"/>
              <a:t>that</a:t>
            </a:r>
            <a:r>
              <a:rPr lang="en-US" sz="2400" b="1" dirty="0"/>
              <a:t>  was awkward!</a:t>
            </a:r>
            <a:endParaRPr lang="en-US" sz="2400" b="1" u="sng" dirty="0"/>
          </a:p>
          <a:p>
            <a:pPr marL="450850" indent="-342900" algn="l" eaLnBrk="1" hangingPunct="1">
              <a:spcAft>
                <a:spcPts val="600"/>
              </a:spcAft>
              <a:buFont typeface="Wingdings 2" pitchFamily="18" charset="2"/>
              <a:buChar char=""/>
              <a:defRPr/>
            </a:pPr>
            <a:r>
              <a:rPr lang="en-US" sz="2400" b="1" dirty="0"/>
              <a:t>Well, </a:t>
            </a:r>
            <a:r>
              <a:rPr lang="en-US" sz="2400" b="1" u="sng" dirty="0"/>
              <a:t>that</a:t>
            </a:r>
            <a:r>
              <a:rPr lang="en-US" sz="2400" b="1" dirty="0"/>
              <a:t> was special.</a:t>
            </a:r>
          </a:p>
          <a:p>
            <a:pPr marL="450850" indent="-342900" algn="l" eaLnBrk="1" hangingPunct="1">
              <a:spcAft>
                <a:spcPts val="600"/>
              </a:spcAft>
              <a:buFont typeface="Wingdings 2" pitchFamily="18" charset="2"/>
              <a:buChar char=""/>
              <a:defRPr/>
            </a:pPr>
            <a:r>
              <a:rPr lang="en-US" sz="2400" b="1" dirty="0"/>
              <a:t>(playfully) Excellent insult!  Well done!</a:t>
            </a:r>
          </a:p>
          <a:p>
            <a:pPr marL="450850" indent="-342900" algn="l">
              <a:spcAft>
                <a:spcPts val="600"/>
              </a:spcAft>
              <a:buFont typeface="Wingdings 2" pitchFamily="18" charset="2"/>
              <a:buChar char=""/>
              <a:defRPr/>
            </a:pPr>
            <a:r>
              <a:rPr lang="en-US" sz="2400" b="1" dirty="0"/>
              <a:t>Sweet!</a:t>
            </a:r>
          </a:p>
          <a:p>
            <a:pPr marL="450850" indent="-342900" algn="l" eaLnBrk="1" hangingPunct="1">
              <a:spcAft>
                <a:spcPts val="600"/>
              </a:spcAft>
              <a:buFont typeface="Wingdings 2" pitchFamily="18" charset="2"/>
              <a:buChar char=""/>
              <a:defRPr/>
            </a:pPr>
            <a:r>
              <a:rPr lang="en-US" sz="2400" b="1" dirty="0"/>
              <a:t>(Smile) Dude, you been drinking the haterade or what?</a:t>
            </a:r>
          </a:p>
          <a:p>
            <a:pPr marL="450850" indent="-342900" algn="l" eaLnBrk="1" hangingPunct="1">
              <a:spcAft>
                <a:spcPts val="600"/>
              </a:spcAft>
              <a:buFont typeface="Wingdings 2" pitchFamily="18" charset="2"/>
              <a:buChar char=""/>
              <a:defRPr/>
            </a:pPr>
            <a:r>
              <a:rPr lang="en-US" sz="2400" b="1" dirty="0"/>
              <a:t>Wow!  Interesting!</a:t>
            </a:r>
          </a:p>
          <a:p>
            <a:pPr marL="450850" indent="-342900" algn="l" eaLnBrk="1" hangingPunct="1">
              <a:spcAft>
                <a:spcPts val="600"/>
              </a:spcAft>
              <a:buFont typeface="Wingdings 2" pitchFamily="18" charset="2"/>
              <a:buChar char=""/>
              <a:defRPr/>
            </a:pPr>
            <a:endParaRPr lang="en-US" sz="2400" b="1" dirty="0"/>
          </a:p>
          <a:p>
            <a:pPr marL="450850" indent="-342900" algn="l" eaLnBrk="1" hangingPunct="1">
              <a:spcAft>
                <a:spcPts val="600"/>
              </a:spcAft>
              <a:buFont typeface="Wingdings 2" pitchFamily="18" charset="2"/>
              <a:buChar char=""/>
              <a:defRPr/>
            </a:pPr>
            <a:endParaRPr lang="en-US" sz="2400" b="1" dirty="0"/>
          </a:p>
        </p:txBody>
      </p:sp>
      <p:pic>
        <p:nvPicPr>
          <p:cNvPr id="34817" name="Picture 1" descr="C:\Users\Marica\Desktop\laughing picture.jpg"/>
          <p:cNvPicPr>
            <a:picLocks noChangeAspect="1" noChangeArrowheads="1"/>
          </p:cNvPicPr>
          <p:nvPr/>
        </p:nvPicPr>
        <p:blipFill>
          <a:blip r:embed="rId2" cstate="print"/>
          <a:srcRect/>
          <a:stretch>
            <a:fillRect/>
          </a:stretch>
        </p:blipFill>
        <p:spPr bwMode="auto">
          <a:xfrm>
            <a:off x="7467600" y="4724400"/>
            <a:ext cx="1552575" cy="202335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4817"/>
                                        </p:tgtEl>
                                        <p:attrNameLst>
                                          <p:attrName>style.visibility</p:attrName>
                                        </p:attrNameLst>
                                      </p:cBhvr>
                                      <p:to>
                                        <p:strVal val="visible"/>
                                      </p:to>
                                    </p:set>
                                    <p:animEffect transition="in" filter="fade">
                                      <p:cBhvr>
                                        <p:cTn id="7" dur="2000"/>
                                        <p:tgtEl>
                                          <p:spTgt spid="34817"/>
                                        </p:tgtEl>
                                      </p:cBhvr>
                                    </p:animEffect>
                                    <p:anim calcmode="lin" valueType="num">
                                      <p:cBhvr>
                                        <p:cTn id="8" dur="2000" fill="hold"/>
                                        <p:tgtEl>
                                          <p:spTgt spid="34817"/>
                                        </p:tgtEl>
                                        <p:attrNameLst>
                                          <p:attrName>style.rotation</p:attrName>
                                        </p:attrNameLst>
                                      </p:cBhvr>
                                      <p:tavLst>
                                        <p:tav tm="0">
                                          <p:val>
                                            <p:fltVal val="720"/>
                                          </p:val>
                                        </p:tav>
                                        <p:tav tm="100000">
                                          <p:val>
                                            <p:fltVal val="0"/>
                                          </p:val>
                                        </p:tav>
                                      </p:tavLst>
                                    </p:anim>
                                    <p:anim calcmode="lin" valueType="num">
                                      <p:cBhvr>
                                        <p:cTn id="9" dur="2000" fill="hold"/>
                                        <p:tgtEl>
                                          <p:spTgt spid="34817"/>
                                        </p:tgtEl>
                                        <p:attrNameLst>
                                          <p:attrName>ppt_h</p:attrName>
                                        </p:attrNameLst>
                                      </p:cBhvr>
                                      <p:tavLst>
                                        <p:tav tm="0">
                                          <p:val>
                                            <p:fltVal val="0"/>
                                          </p:val>
                                        </p:tav>
                                        <p:tav tm="100000">
                                          <p:val>
                                            <p:strVal val="#ppt_h"/>
                                          </p:val>
                                        </p:tav>
                                      </p:tavLst>
                                    </p:anim>
                                    <p:anim calcmode="lin" valueType="num">
                                      <p:cBhvr>
                                        <p:cTn id="10" dur="2000" fill="hold"/>
                                        <p:tgtEl>
                                          <p:spTgt spid="3481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219200"/>
            <a:ext cx="5715000" cy="5638800"/>
          </a:xfrm>
        </p:spPr>
        <p:txBody>
          <a:bodyPr>
            <a:noAutofit/>
          </a:bodyPr>
          <a:lstStyle/>
          <a:p>
            <a:pPr marL="457200" indent="-457200" algn="l" eaLnBrk="1" hangingPunct="1">
              <a:spcAft>
                <a:spcPts val="600"/>
              </a:spcAft>
              <a:buFont typeface="Wingdings 2" pitchFamily="18" charset="2"/>
              <a:buChar char=""/>
              <a:defRPr/>
            </a:pPr>
            <a:r>
              <a:rPr lang="en-US" sz="2900" b="1" dirty="0"/>
              <a:t>I’m sorry you feel that way.   </a:t>
            </a:r>
          </a:p>
          <a:p>
            <a:pPr marL="457200" indent="-457200" algn="l" eaLnBrk="1" hangingPunct="1">
              <a:spcAft>
                <a:spcPts val="600"/>
              </a:spcAft>
              <a:buFont typeface="Wingdings 2" pitchFamily="18" charset="2"/>
              <a:buChar char=""/>
              <a:defRPr/>
            </a:pPr>
            <a:r>
              <a:rPr lang="en-US" sz="2900" b="1" dirty="0"/>
              <a:t>That’s your opinion.</a:t>
            </a:r>
          </a:p>
          <a:p>
            <a:pPr marL="457200" indent="-457200" algn="l" eaLnBrk="1" hangingPunct="1">
              <a:spcAft>
                <a:spcPts val="600"/>
              </a:spcAft>
              <a:buFont typeface="Wingdings 2" pitchFamily="18" charset="2"/>
              <a:buChar char=""/>
              <a:defRPr/>
            </a:pPr>
            <a:r>
              <a:rPr lang="en-US" sz="2900" b="1" dirty="0"/>
              <a:t>You’re welcome to your opinion.</a:t>
            </a:r>
          </a:p>
          <a:p>
            <a:pPr marL="457200" indent="-457200" algn="l" eaLnBrk="1" hangingPunct="1">
              <a:spcAft>
                <a:spcPts val="600"/>
              </a:spcAft>
              <a:buFont typeface="Wingdings 2" pitchFamily="18" charset="2"/>
              <a:buChar char=""/>
              <a:defRPr/>
            </a:pPr>
            <a:r>
              <a:rPr lang="en-US" sz="2900" b="1" dirty="0"/>
              <a:t>We’ll have to disagree on that.</a:t>
            </a:r>
          </a:p>
          <a:p>
            <a:pPr marL="457200" indent="-457200" algn="l" eaLnBrk="1" hangingPunct="1">
              <a:spcAft>
                <a:spcPts val="600"/>
              </a:spcAft>
              <a:buFont typeface="Wingdings 2" pitchFamily="18" charset="2"/>
              <a:buChar char=""/>
              <a:defRPr/>
            </a:pPr>
            <a:r>
              <a:rPr lang="en-US" sz="2900" b="1" dirty="0"/>
              <a:t>That’s your thought.</a:t>
            </a:r>
          </a:p>
          <a:p>
            <a:pPr marL="457200" indent="-457200" algn="l" eaLnBrk="1" hangingPunct="1">
              <a:spcAft>
                <a:spcPts val="600"/>
              </a:spcAft>
              <a:buFont typeface="Wingdings 2" pitchFamily="18" charset="2"/>
              <a:buChar char=""/>
              <a:defRPr/>
            </a:pPr>
            <a:r>
              <a:rPr lang="en-US" sz="2900" b="1" dirty="0"/>
              <a:t>It’s good to know how you see it.</a:t>
            </a:r>
          </a:p>
          <a:p>
            <a:pPr marL="457200" indent="-457200" algn="l" eaLnBrk="1" hangingPunct="1">
              <a:spcAft>
                <a:spcPts val="600"/>
              </a:spcAft>
              <a:buFont typeface="Wingdings 2" pitchFamily="18" charset="2"/>
              <a:buChar char=""/>
              <a:defRPr/>
            </a:pPr>
            <a:r>
              <a:rPr lang="en-US" sz="2900" b="1" dirty="0"/>
              <a:t>You think what you think and I’ll think what I think.</a:t>
            </a:r>
          </a:p>
        </p:txBody>
      </p:sp>
      <p:sp>
        <p:nvSpPr>
          <p:cNvPr id="5" name="Title 1"/>
          <p:cNvSpPr>
            <a:spLocks noGrp="1"/>
          </p:cNvSpPr>
          <p:nvPr>
            <p:ph type="ctrTitle"/>
          </p:nvPr>
        </p:nvSpPr>
        <p:spPr>
          <a:xfrm>
            <a:off x="3544" y="31898"/>
            <a:ext cx="9144000" cy="1143000"/>
          </a:xfrm>
        </p:spPr>
        <p:txBody>
          <a:bodyPr>
            <a:normAutofit/>
          </a:bodyPr>
          <a:lstStyle/>
          <a:p>
            <a:pPr algn="ctr" eaLnBrk="1" hangingPunct="1">
              <a:defRPr/>
            </a:pPr>
            <a:r>
              <a:rPr lang="en-US" sz="3600" dirty="0">
                <a:solidFill>
                  <a:schemeClr val="tx1"/>
                </a:solidFill>
              </a:rPr>
              <a:t>Neutral Responses For Use With Mean Students Who Are Older, Bigger, or Hotheads</a:t>
            </a:r>
          </a:p>
        </p:txBody>
      </p:sp>
      <p:pic>
        <p:nvPicPr>
          <p:cNvPr id="33796" name="Picture 4" descr="http://www.clker.com/cliparts/I/X/g/L/q/2/yellow-neutral-face-md.png"/>
          <p:cNvPicPr>
            <a:picLocks noChangeAspect="1" noChangeArrowheads="1"/>
          </p:cNvPicPr>
          <p:nvPr/>
        </p:nvPicPr>
        <p:blipFill>
          <a:blip r:embed="rId2" cstate="print"/>
          <a:srcRect/>
          <a:stretch>
            <a:fillRect/>
          </a:stretch>
        </p:blipFill>
        <p:spPr bwMode="auto">
          <a:xfrm>
            <a:off x="6179288" y="2514600"/>
            <a:ext cx="2698012" cy="26980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3796"/>
                                        </p:tgtEl>
                                        <p:attrNameLst>
                                          <p:attrName>style.visibility</p:attrName>
                                        </p:attrNameLst>
                                      </p:cBhvr>
                                      <p:to>
                                        <p:strVal val="visible"/>
                                      </p:to>
                                    </p:set>
                                    <p:animEffect transition="in" filter="fade">
                                      <p:cBhvr>
                                        <p:cTn id="7" dur="2000"/>
                                        <p:tgtEl>
                                          <p:spTgt spid="33796"/>
                                        </p:tgtEl>
                                      </p:cBhvr>
                                    </p:animEffect>
                                    <p:anim calcmode="lin" valueType="num">
                                      <p:cBhvr>
                                        <p:cTn id="8" dur="2000" fill="hold"/>
                                        <p:tgtEl>
                                          <p:spTgt spid="33796"/>
                                        </p:tgtEl>
                                        <p:attrNameLst>
                                          <p:attrName>style.rotation</p:attrName>
                                        </p:attrNameLst>
                                      </p:cBhvr>
                                      <p:tavLst>
                                        <p:tav tm="0">
                                          <p:val>
                                            <p:fltVal val="720"/>
                                          </p:val>
                                        </p:tav>
                                        <p:tav tm="100000">
                                          <p:val>
                                            <p:fltVal val="0"/>
                                          </p:val>
                                        </p:tav>
                                      </p:tavLst>
                                    </p:anim>
                                    <p:anim calcmode="lin" valueType="num">
                                      <p:cBhvr>
                                        <p:cTn id="9" dur="2000" fill="hold"/>
                                        <p:tgtEl>
                                          <p:spTgt spid="33796"/>
                                        </p:tgtEl>
                                        <p:attrNameLst>
                                          <p:attrName>ppt_h</p:attrName>
                                        </p:attrNameLst>
                                      </p:cBhvr>
                                      <p:tavLst>
                                        <p:tav tm="0">
                                          <p:val>
                                            <p:fltVal val="0"/>
                                          </p:val>
                                        </p:tav>
                                        <p:tav tm="100000">
                                          <p:val>
                                            <p:strVal val="#ppt_h"/>
                                          </p:val>
                                        </p:tav>
                                      </p:tavLst>
                                    </p:anim>
                                    <p:anim calcmode="lin" valueType="num">
                                      <p:cBhvr>
                                        <p:cTn id="10" dur="2000" fill="hold"/>
                                        <p:tgtEl>
                                          <p:spTgt spid="3379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838200"/>
            <a:ext cx="9067800" cy="6019800"/>
          </a:xfrm>
        </p:spPr>
        <p:txBody>
          <a:bodyPr numCol="3">
            <a:noAutofit/>
          </a:bodyPr>
          <a:lstStyle/>
          <a:p>
            <a:pPr marL="233363" indent="-233363" algn="l" eaLnBrk="1" hangingPunct="1">
              <a:spcAft>
                <a:spcPts val="600"/>
              </a:spcAft>
              <a:buFont typeface="Wingdings 2" pitchFamily="18" charset="2"/>
              <a:buChar char=""/>
              <a:defRPr/>
            </a:pPr>
            <a:r>
              <a:rPr lang="en-US" sz="2200" b="1" dirty="0"/>
              <a:t>Nice try.</a:t>
            </a:r>
          </a:p>
          <a:p>
            <a:pPr marL="233363" indent="-233363" algn="l" eaLnBrk="1" hangingPunct="1">
              <a:spcAft>
                <a:spcPts val="600"/>
              </a:spcAft>
              <a:buFont typeface="Wingdings 2" pitchFamily="18" charset="2"/>
              <a:buChar char=""/>
              <a:defRPr/>
            </a:pPr>
            <a:r>
              <a:rPr lang="en-US" sz="2200" b="1" dirty="0"/>
              <a:t>Not even close.</a:t>
            </a:r>
          </a:p>
          <a:p>
            <a:pPr marL="233363" indent="-233363" algn="l" eaLnBrk="1" hangingPunct="1">
              <a:spcAft>
                <a:spcPts val="600"/>
              </a:spcAft>
              <a:buFont typeface="Wingdings 2" pitchFamily="18" charset="2"/>
              <a:buChar char=""/>
              <a:defRPr/>
            </a:pPr>
            <a:r>
              <a:rPr lang="en-US" sz="2200" b="1" dirty="0"/>
              <a:t>Yeah, right.  Whatever.</a:t>
            </a:r>
          </a:p>
          <a:p>
            <a:pPr marL="233363" indent="-233363" algn="l" eaLnBrk="1" hangingPunct="1">
              <a:spcAft>
                <a:spcPts val="600"/>
              </a:spcAft>
              <a:buFont typeface="Wingdings 2" pitchFamily="18" charset="2"/>
              <a:buChar char=""/>
              <a:defRPr/>
            </a:pPr>
            <a:r>
              <a:rPr lang="en-US" sz="2200" b="1" dirty="0"/>
              <a:t>Denied.</a:t>
            </a:r>
          </a:p>
          <a:p>
            <a:pPr marL="233363" indent="-233363" algn="l" eaLnBrk="1" hangingPunct="1">
              <a:spcAft>
                <a:spcPts val="600"/>
              </a:spcAft>
              <a:buFont typeface="Wingdings 2" pitchFamily="18" charset="2"/>
              <a:buChar char=""/>
              <a:defRPr/>
            </a:pPr>
            <a:r>
              <a:rPr lang="en-US" sz="2200" b="1" dirty="0"/>
              <a:t>I don’t think so.</a:t>
            </a:r>
          </a:p>
          <a:p>
            <a:pPr marL="233363" indent="-233363" algn="l" eaLnBrk="1" hangingPunct="1">
              <a:spcAft>
                <a:spcPts val="600"/>
              </a:spcAft>
              <a:buFont typeface="Wingdings 2" pitchFamily="18" charset="2"/>
              <a:buChar char=""/>
              <a:defRPr/>
            </a:pPr>
            <a:r>
              <a:rPr lang="en-US" sz="2200" b="1" dirty="0"/>
              <a:t>Fail.</a:t>
            </a:r>
          </a:p>
          <a:p>
            <a:pPr marL="233363" indent="-233363" algn="l" eaLnBrk="1" hangingPunct="1">
              <a:spcAft>
                <a:spcPts val="600"/>
              </a:spcAft>
              <a:buFont typeface="Wingdings 2" pitchFamily="18" charset="2"/>
              <a:buChar char=""/>
              <a:defRPr/>
            </a:pPr>
            <a:r>
              <a:rPr lang="en-US" sz="2200" b="1" dirty="0"/>
              <a:t>Your point is …?</a:t>
            </a:r>
          </a:p>
          <a:p>
            <a:pPr marL="233363" indent="-233363" algn="l" eaLnBrk="1" hangingPunct="1">
              <a:spcAft>
                <a:spcPts val="600"/>
              </a:spcAft>
              <a:buFont typeface="Wingdings 2" pitchFamily="18" charset="2"/>
              <a:buChar char=""/>
              <a:defRPr/>
            </a:pPr>
            <a:r>
              <a:rPr lang="en-US" sz="2200" b="1" dirty="0"/>
              <a:t>You’re telling me this because …?</a:t>
            </a:r>
          </a:p>
          <a:p>
            <a:pPr marL="233363" indent="-233363" algn="l" eaLnBrk="1" hangingPunct="1">
              <a:spcAft>
                <a:spcPts val="600"/>
              </a:spcAft>
              <a:buFont typeface="Wingdings 2" pitchFamily="18" charset="2"/>
              <a:buChar char=""/>
              <a:defRPr/>
            </a:pPr>
            <a:r>
              <a:rPr lang="en-US" sz="2200" b="1" dirty="0"/>
              <a:t>That would be a negative.</a:t>
            </a:r>
          </a:p>
          <a:p>
            <a:pPr marL="233363" indent="-233363" algn="l" eaLnBrk="1" hangingPunct="1">
              <a:spcAft>
                <a:spcPts val="600"/>
              </a:spcAft>
              <a:buFont typeface="Wingdings 2" pitchFamily="18" charset="2"/>
              <a:buChar char=""/>
              <a:defRPr/>
            </a:pPr>
            <a:endParaRPr lang="en-US" sz="2200" b="1" dirty="0"/>
          </a:p>
          <a:p>
            <a:pPr marL="233363" indent="-233363" algn="l" eaLnBrk="1" hangingPunct="1">
              <a:spcAft>
                <a:spcPts val="600"/>
              </a:spcAft>
              <a:buFont typeface="Wingdings 2" pitchFamily="18" charset="2"/>
              <a:buChar char=""/>
              <a:defRPr/>
            </a:pPr>
            <a:r>
              <a:rPr lang="en-US" sz="2200" b="1" dirty="0"/>
              <a:t>That’s getting old.</a:t>
            </a:r>
          </a:p>
          <a:p>
            <a:pPr marL="233363" indent="-233363" algn="l" eaLnBrk="1" hangingPunct="1">
              <a:spcAft>
                <a:spcPts val="600"/>
              </a:spcAft>
              <a:buFont typeface="Wingdings 2" pitchFamily="18" charset="2"/>
              <a:buChar char=""/>
              <a:defRPr/>
            </a:pPr>
            <a:r>
              <a:rPr lang="en-US" sz="2200" b="1" dirty="0"/>
              <a:t>That makes </a:t>
            </a:r>
            <a:r>
              <a:rPr lang="en-US" sz="2200" b="1" u="sng" dirty="0"/>
              <a:t>you</a:t>
            </a:r>
            <a:r>
              <a:rPr lang="en-US" sz="2200" b="1" dirty="0"/>
              <a:t> look bad and it’s boring.</a:t>
            </a:r>
          </a:p>
          <a:p>
            <a:pPr marL="233363" indent="-233363" algn="l" eaLnBrk="1" hangingPunct="1">
              <a:spcAft>
                <a:spcPts val="600"/>
              </a:spcAft>
              <a:buFont typeface="Wingdings 2" pitchFamily="18" charset="2"/>
              <a:buChar char=""/>
              <a:defRPr/>
            </a:pPr>
            <a:r>
              <a:rPr lang="en-US" sz="2200" b="1" dirty="0"/>
              <a:t>Do you think it’s cool to be mean?</a:t>
            </a:r>
          </a:p>
          <a:p>
            <a:pPr marL="233363" lvl="0" indent="-233363" algn="l">
              <a:spcAft>
                <a:spcPts val="600"/>
              </a:spcAft>
              <a:buFont typeface="Wingdings 2" pitchFamily="18" charset="2"/>
              <a:buChar char=""/>
              <a:defRPr/>
            </a:pPr>
            <a:r>
              <a:rPr lang="en-US" sz="2200" b="1" dirty="0">
                <a:solidFill>
                  <a:prstClr val="white"/>
                </a:solidFill>
              </a:rPr>
              <a:t>I don’t dress for you,  so don’t worry about it.</a:t>
            </a:r>
          </a:p>
          <a:p>
            <a:pPr marL="233363" lvl="0" indent="-233363" algn="l">
              <a:spcAft>
                <a:spcPts val="600"/>
              </a:spcAft>
              <a:buFont typeface="Wingdings 2" pitchFamily="18" charset="2"/>
              <a:buChar char=""/>
              <a:defRPr/>
            </a:pPr>
            <a:r>
              <a:rPr lang="en-US" sz="2200" b="1" dirty="0">
                <a:solidFill>
                  <a:prstClr val="white"/>
                </a:solidFill>
              </a:rPr>
              <a:t>What did </a:t>
            </a:r>
            <a:r>
              <a:rPr lang="en-US" sz="2200" b="1" u="sng" dirty="0">
                <a:solidFill>
                  <a:prstClr val="white"/>
                </a:solidFill>
              </a:rPr>
              <a:t>that</a:t>
            </a:r>
            <a:r>
              <a:rPr lang="en-US" sz="2200" b="1" dirty="0">
                <a:solidFill>
                  <a:prstClr val="white"/>
                </a:solidFill>
              </a:rPr>
              <a:t> do for you?</a:t>
            </a:r>
          </a:p>
          <a:p>
            <a:pPr marL="233363" lvl="0" indent="-233363" algn="l">
              <a:spcAft>
                <a:spcPts val="600"/>
              </a:spcAft>
              <a:buFont typeface="Wingdings 2" pitchFamily="18" charset="2"/>
              <a:buChar char=""/>
              <a:defRPr/>
            </a:pPr>
            <a:r>
              <a:rPr lang="en-US" sz="2200" b="1" dirty="0">
                <a:solidFill>
                  <a:prstClr val="white"/>
                </a:solidFill>
              </a:rPr>
              <a:t>Dude, </a:t>
            </a:r>
            <a:r>
              <a:rPr lang="en-US" sz="2200" b="1" u="sng" dirty="0">
                <a:solidFill>
                  <a:prstClr val="white"/>
                </a:solidFill>
              </a:rPr>
              <a:t>no</a:t>
            </a:r>
            <a:r>
              <a:rPr lang="en-US" sz="2200" b="1" dirty="0">
                <a:solidFill>
                  <a:prstClr val="white"/>
                </a:solidFill>
              </a:rPr>
              <a:t>.</a:t>
            </a:r>
          </a:p>
          <a:p>
            <a:pPr marL="233363" lvl="0" indent="-233363" algn="l">
              <a:spcAft>
                <a:spcPts val="600"/>
              </a:spcAft>
              <a:buFont typeface="Wingdings 2" pitchFamily="18" charset="2"/>
              <a:buChar char=""/>
              <a:defRPr/>
            </a:pPr>
            <a:r>
              <a:rPr lang="en-US" sz="2200" b="1" dirty="0">
                <a:solidFill>
                  <a:prstClr val="white"/>
                </a:solidFill>
              </a:rPr>
              <a:t>You seriously need to chill.</a:t>
            </a:r>
          </a:p>
          <a:p>
            <a:pPr marL="233363" lvl="0" indent="-233363" algn="l">
              <a:spcAft>
                <a:spcPts val="600"/>
              </a:spcAft>
              <a:buFont typeface="Wingdings 2" pitchFamily="18" charset="2"/>
              <a:buChar char=""/>
              <a:defRPr/>
            </a:pPr>
            <a:r>
              <a:rPr lang="en-US" sz="2200" b="1" dirty="0">
                <a:solidFill>
                  <a:prstClr val="white"/>
                </a:solidFill>
              </a:rPr>
              <a:t>That’s unnecessary.</a:t>
            </a:r>
          </a:p>
          <a:p>
            <a:pPr marL="233363" lvl="0" indent="-233363" algn="l">
              <a:spcAft>
                <a:spcPts val="600"/>
              </a:spcAft>
              <a:buFont typeface="Wingdings 2" pitchFamily="18" charset="2"/>
              <a:buChar char=""/>
              <a:defRPr/>
            </a:pPr>
            <a:endParaRPr lang="en-US" sz="2200" b="1" dirty="0">
              <a:solidFill>
                <a:prstClr val="white"/>
              </a:solidFill>
            </a:endParaRPr>
          </a:p>
          <a:p>
            <a:pPr marL="233363" lvl="0" indent="-233363" algn="l">
              <a:spcAft>
                <a:spcPts val="600"/>
              </a:spcAft>
              <a:buFont typeface="Wingdings 2" pitchFamily="18" charset="2"/>
              <a:buChar char=""/>
              <a:defRPr/>
            </a:pPr>
            <a:endParaRPr lang="en-US" sz="2200" b="1" dirty="0">
              <a:solidFill>
                <a:prstClr val="white"/>
              </a:solidFill>
            </a:endParaRPr>
          </a:p>
          <a:p>
            <a:pPr marL="233363" lvl="0" indent="-233363" algn="l">
              <a:spcAft>
                <a:spcPts val="600"/>
              </a:spcAft>
              <a:buFont typeface="Wingdings 2" pitchFamily="18" charset="2"/>
              <a:buChar char=""/>
              <a:defRPr/>
            </a:pPr>
            <a:endParaRPr lang="en-US" sz="2200" b="1" dirty="0">
              <a:solidFill>
                <a:prstClr val="white"/>
              </a:solidFill>
            </a:endParaRPr>
          </a:p>
          <a:p>
            <a:pPr marL="233363" lvl="0" indent="-233363" algn="l">
              <a:spcAft>
                <a:spcPts val="600"/>
              </a:spcAft>
              <a:buFont typeface="Wingdings 2" pitchFamily="18" charset="2"/>
              <a:buChar char=""/>
              <a:defRPr/>
            </a:pPr>
            <a:r>
              <a:rPr lang="en-US" sz="2200" b="1" dirty="0">
                <a:solidFill>
                  <a:prstClr val="white"/>
                </a:solidFill>
              </a:rPr>
              <a:t>That says more about you than me.</a:t>
            </a:r>
          </a:p>
          <a:p>
            <a:pPr marL="342900" indent="-342900" algn="l" eaLnBrk="1" hangingPunct="1">
              <a:spcAft>
                <a:spcPts val="600"/>
              </a:spcAft>
              <a:buFont typeface="Wingdings 2" pitchFamily="18" charset="2"/>
              <a:buChar char=""/>
              <a:defRPr/>
            </a:pPr>
            <a:endParaRPr lang="en-US" sz="2200" b="1" dirty="0"/>
          </a:p>
          <a:p>
            <a:pPr marL="342900" indent="-342900" algn="l" eaLnBrk="1" hangingPunct="1">
              <a:spcAft>
                <a:spcPts val="600"/>
              </a:spcAft>
              <a:buFont typeface="Wingdings 2" pitchFamily="18" charset="2"/>
              <a:buChar char=""/>
              <a:defRPr/>
            </a:pPr>
            <a:endParaRPr lang="en-US" sz="2200" b="1" dirty="0"/>
          </a:p>
        </p:txBody>
      </p:sp>
      <p:sp>
        <p:nvSpPr>
          <p:cNvPr id="5" name="Title 1"/>
          <p:cNvSpPr>
            <a:spLocks noGrp="1"/>
          </p:cNvSpPr>
          <p:nvPr>
            <p:ph type="ctrTitle"/>
          </p:nvPr>
        </p:nvSpPr>
        <p:spPr>
          <a:xfrm>
            <a:off x="0" y="1"/>
            <a:ext cx="9144000" cy="990599"/>
          </a:xfrm>
        </p:spPr>
        <p:txBody>
          <a:bodyPr>
            <a:noAutofit/>
          </a:bodyPr>
          <a:lstStyle/>
          <a:p>
            <a:pPr marL="463550" algn="l" eaLnBrk="1" hangingPunct="1">
              <a:defRPr/>
            </a:pPr>
            <a:r>
              <a:rPr lang="en-US" sz="3600" dirty="0">
                <a:solidFill>
                  <a:schemeClr val="tx1"/>
                </a:solidFill>
              </a:rPr>
              <a:t>The “Who Cares?” Comebacks For Use With  Students Who Are The Same Age or Younger</a:t>
            </a:r>
          </a:p>
        </p:txBody>
      </p:sp>
      <p:pic>
        <p:nvPicPr>
          <p:cNvPr id="6" name="Picture 2" descr="http://i.dailymail.co.uk/i/pix/2010/05/23/article-1280625-09B713A8000005DC-814_468x30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0" y="4857180"/>
            <a:ext cx="2848638" cy="19246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599"/>
            <a:ext cx="8001000" cy="1143000"/>
          </a:xfrm>
        </p:spPr>
        <p:txBody>
          <a:bodyPr>
            <a:normAutofit/>
          </a:bodyPr>
          <a:lstStyle/>
          <a:p>
            <a:pPr algn="ctr" eaLnBrk="1" hangingPunct="1">
              <a:defRPr/>
            </a:pPr>
            <a:r>
              <a:rPr lang="en-US" sz="6000" dirty="0">
                <a:solidFill>
                  <a:srgbClr val="FFFF99"/>
                </a:solidFill>
              </a:rPr>
              <a:t>Kill Them With Kindness</a:t>
            </a:r>
          </a:p>
        </p:txBody>
      </p:sp>
      <p:sp>
        <p:nvSpPr>
          <p:cNvPr id="3" name="Subtitle 2"/>
          <p:cNvSpPr>
            <a:spLocks noGrp="1"/>
          </p:cNvSpPr>
          <p:nvPr>
            <p:ph type="subTitle" idx="1"/>
          </p:nvPr>
        </p:nvSpPr>
        <p:spPr>
          <a:xfrm>
            <a:off x="152400" y="3733800"/>
            <a:ext cx="8991600" cy="3124200"/>
          </a:xfrm>
        </p:spPr>
        <p:txBody>
          <a:bodyPr>
            <a:noAutofit/>
          </a:bodyPr>
          <a:lstStyle/>
          <a:p>
            <a:pPr marL="231775" indent="-231775" algn="l" eaLnBrk="1" hangingPunct="1">
              <a:spcAft>
                <a:spcPts val="600"/>
              </a:spcAft>
              <a:buFont typeface="Tahoma" pitchFamily="34" charset="0"/>
              <a:buChar char="●"/>
              <a:defRPr/>
            </a:pPr>
            <a:r>
              <a:rPr lang="en-US" dirty="0"/>
              <a:t>Don’t be hating.  That’s not you.</a:t>
            </a:r>
          </a:p>
          <a:p>
            <a:pPr marL="231775" indent="-231775" algn="l" eaLnBrk="1" hangingPunct="1">
              <a:spcAft>
                <a:spcPts val="600"/>
              </a:spcAft>
              <a:buFont typeface="Tahoma" pitchFamily="34" charset="0"/>
              <a:buChar char="●"/>
              <a:defRPr/>
            </a:pPr>
            <a:r>
              <a:rPr lang="en-US" dirty="0"/>
              <a:t>Sorry you hate my clothes.  I think you look good today.</a:t>
            </a:r>
          </a:p>
          <a:p>
            <a:pPr marL="231775" indent="-231775" algn="l" eaLnBrk="1" hangingPunct="1">
              <a:spcAft>
                <a:spcPts val="600"/>
              </a:spcAft>
              <a:buFont typeface="Tahoma" pitchFamily="34" charset="0"/>
              <a:buChar char="●"/>
              <a:defRPr/>
            </a:pPr>
            <a:r>
              <a:rPr lang="en-US" dirty="0"/>
              <a:t>Sorry you think I’m stupid.  I think you’re really smart.</a:t>
            </a:r>
          </a:p>
          <a:p>
            <a:pPr marL="231775" indent="-231775" algn="l" eaLnBrk="1" hangingPunct="1">
              <a:spcAft>
                <a:spcPts val="600"/>
              </a:spcAft>
              <a:buFont typeface="Tahoma" pitchFamily="34" charset="0"/>
              <a:buChar char="●"/>
              <a:defRPr/>
            </a:pPr>
            <a:r>
              <a:rPr lang="en-US" dirty="0"/>
              <a:t>Sorry you think I am a loser. I think you are awesome.</a:t>
            </a:r>
          </a:p>
        </p:txBody>
      </p:sp>
      <p:pic>
        <p:nvPicPr>
          <p:cNvPr id="30721" name="Picture 1" descr="C:\Users\Marica\Desktop\kindness.jpg"/>
          <p:cNvPicPr>
            <a:picLocks noChangeAspect="1" noChangeArrowheads="1"/>
          </p:cNvPicPr>
          <p:nvPr/>
        </p:nvPicPr>
        <p:blipFill>
          <a:blip r:embed="rId2" cstate="print"/>
          <a:srcRect/>
          <a:stretch>
            <a:fillRect/>
          </a:stretch>
        </p:blipFill>
        <p:spPr bwMode="auto">
          <a:xfrm>
            <a:off x="5486400" y="1066800"/>
            <a:ext cx="3323333" cy="2397327"/>
          </a:xfrm>
          <a:prstGeom prst="rect">
            <a:avLst/>
          </a:prstGeom>
          <a:noFill/>
        </p:spPr>
      </p:pic>
      <p:sp>
        <p:nvSpPr>
          <p:cNvPr id="6" name="Rectangle 5"/>
          <p:cNvSpPr/>
          <p:nvPr/>
        </p:nvSpPr>
        <p:spPr>
          <a:xfrm>
            <a:off x="0" y="914400"/>
            <a:ext cx="5638800" cy="2806922"/>
          </a:xfrm>
          <a:prstGeom prst="rect">
            <a:avLst/>
          </a:prstGeom>
        </p:spPr>
        <p:txBody>
          <a:bodyPr wrap="square">
            <a:spAutoFit/>
          </a:bodyPr>
          <a:lstStyle/>
          <a:p>
            <a:pPr marL="234950" marR="45720" indent="-179388" eaLnBrk="1" fontAlgn="auto" hangingPunct="1">
              <a:spcBef>
                <a:spcPct val="20000"/>
              </a:spcBef>
              <a:spcAft>
                <a:spcPts val="600"/>
              </a:spcAft>
              <a:buClr>
                <a:srgbClr val="6BB1C9"/>
              </a:buClr>
              <a:buSzPct val="95000"/>
              <a:buFont typeface="Tahoma" pitchFamily="34" charset="0"/>
              <a:buChar char="●"/>
              <a:defRPr/>
            </a:pPr>
            <a:r>
              <a:rPr lang="en-US" sz="2600" dirty="0">
                <a:solidFill>
                  <a:prstClr val="white"/>
                </a:solidFill>
                <a:latin typeface="Constantia"/>
              </a:rPr>
              <a:t>That was mean and you’re better than that.</a:t>
            </a:r>
          </a:p>
          <a:p>
            <a:pPr marL="234950" marR="45720" indent="-179388" eaLnBrk="1" fontAlgn="auto" hangingPunct="1">
              <a:spcBef>
                <a:spcPct val="20000"/>
              </a:spcBef>
              <a:spcAft>
                <a:spcPts val="600"/>
              </a:spcAft>
              <a:buClr>
                <a:srgbClr val="6BB1C9"/>
              </a:buClr>
              <a:buSzPct val="95000"/>
              <a:buFont typeface="Tahoma" pitchFamily="34" charset="0"/>
              <a:buChar char="●"/>
              <a:defRPr/>
            </a:pPr>
            <a:r>
              <a:rPr lang="en-US" sz="2600" dirty="0">
                <a:solidFill>
                  <a:prstClr val="white"/>
                </a:solidFill>
                <a:latin typeface="Constantia"/>
              </a:rPr>
              <a:t>Why would someone so nice say something so mean? </a:t>
            </a:r>
          </a:p>
          <a:p>
            <a:pPr marL="234950" marR="45720" indent="-179388" eaLnBrk="1" fontAlgn="auto" hangingPunct="1">
              <a:spcBef>
                <a:spcPct val="20000"/>
              </a:spcBef>
              <a:spcAft>
                <a:spcPts val="600"/>
              </a:spcAft>
              <a:buClr>
                <a:srgbClr val="6BB1C9"/>
              </a:buClr>
              <a:buSzPct val="95000"/>
              <a:buFont typeface="Tahoma" pitchFamily="34" charset="0"/>
              <a:buChar char="●"/>
              <a:defRPr/>
            </a:pPr>
            <a:r>
              <a:rPr lang="en-US" sz="2600" dirty="0">
                <a:solidFill>
                  <a:prstClr val="white"/>
                </a:solidFill>
                <a:latin typeface="Constantia"/>
              </a:rPr>
              <a:t>That surprises me. I didn’t expect that from you.</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265"/>
            <a:ext cx="9144000" cy="1143000"/>
          </a:xfrm>
        </p:spPr>
        <p:txBody>
          <a:bodyPr>
            <a:normAutofit fontScale="90000"/>
          </a:bodyPr>
          <a:lstStyle/>
          <a:p>
            <a:pPr algn="ctr" eaLnBrk="1" hangingPunct="1">
              <a:defRPr/>
            </a:pPr>
            <a:r>
              <a:rPr lang="en-US" sz="3600" dirty="0">
                <a:solidFill>
                  <a:schemeClr val="tx1"/>
                </a:solidFill>
              </a:rPr>
              <a:t>Agree with them (playfully and with a smile) if they are teasing you about a true physical characteristic:</a:t>
            </a:r>
          </a:p>
        </p:txBody>
      </p:sp>
      <p:sp>
        <p:nvSpPr>
          <p:cNvPr id="3" name="Subtitle 2"/>
          <p:cNvSpPr>
            <a:spLocks noGrp="1"/>
          </p:cNvSpPr>
          <p:nvPr>
            <p:ph type="subTitle" idx="1"/>
          </p:nvPr>
        </p:nvSpPr>
        <p:spPr>
          <a:xfrm>
            <a:off x="152400" y="1371600"/>
            <a:ext cx="8229600" cy="5340645"/>
          </a:xfrm>
        </p:spPr>
        <p:txBody>
          <a:bodyPr numCol="2">
            <a:noAutofit/>
          </a:bodyPr>
          <a:lstStyle/>
          <a:p>
            <a:pPr marL="450850" indent="-342900" algn="l" eaLnBrk="1" hangingPunct="1">
              <a:spcAft>
                <a:spcPts val="600"/>
              </a:spcAft>
              <a:buFont typeface="Wingdings 2" pitchFamily="18" charset="2"/>
              <a:buChar char=""/>
              <a:defRPr/>
            </a:pPr>
            <a:r>
              <a:rPr lang="en-US" sz="2400" b="1" dirty="0"/>
              <a:t>Thanks for  noticing!   </a:t>
            </a:r>
          </a:p>
          <a:p>
            <a:pPr marL="450850" indent="-342900" algn="l" eaLnBrk="1" hangingPunct="1">
              <a:spcAft>
                <a:spcPts val="600"/>
              </a:spcAft>
              <a:buFont typeface="Wingdings 2" pitchFamily="18" charset="2"/>
              <a:buChar char=""/>
              <a:defRPr/>
            </a:pPr>
            <a:r>
              <a:rPr lang="en-US" sz="2400" b="1" dirty="0"/>
              <a:t>What?  You just noticed that now?</a:t>
            </a:r>
          </a:p>
          <a:p>
            <a:pPr marL="450850" indent="-342900" algn="l" eaLnBrk="1" hangingPunct="1">
              <a:spcAft>
                <a:spcPts val="600"/>
              </a:spcAft>
              <a:buFont typeface="Wingdings 2" pitchFamily="18" charset="2"/>
              <a:buChar char=""/>
              <a:defRPr/>
            </a:pPr>
            <a:r>
              <a:rPr lang="en-US" sz="2400" b="1" dirty="0"/>
              <a:t>No kidding!  What gave it away?</a:t>
            </a:r>
          </a:p>
          <a:p>
            <a:pPr marL="450850" indent="-342900" algn="l" eaLnBrk="1" hangingPunct="1">
              <a:spcAft>
                <a:spcPts val="600"/>
              </a:spcAft>
              <a:buFont typeface="Wingdings 2" pitchFamily="18" charset="2"/>
              <a:buChar char=""/>
              <a:defRPr/>
            </a:pPr>
            <a:r>
              <a:rPr lang="en-US" sz="2400" b="1" dirty="0"/>
              <a:t>Now there’s a newsflash!</a:t>
            </a:r>
          </a:p>
          <a:p>
            <a:pPr marL="450850" indent="-342900" algn="l" eaLnBrk="1" hangingPunct="1">
              <a:spcAft>
                <a:spcPts val="600"/>
              </a:spcAft>
              <a:buFont typeface="Wingdings 2" pitchFamily="18" charset="2"/>
              <a:buChar char=""/>
              <a:defRPr/>
            </a:pPr>
            <a:r>
              <a:rPr lang="en-US" sz="2400" b="1" dirty="0"/>
              <a:t>Yup.  What else is new?</a:t>
            </a:r>
          </a:p>
          <a:p>
            <a:pPr marL="450850" indent="-342900" algn="l">
              <a:spcAft>
                <a:spcPts val="600"/>
              </a:spcAft>
              <a:buFont typeface="Wingdings 2" pitchFamily="18" charset="2"/>
              <a:buChar char=""/>
              <a:defRPr/>
            </a:pPr>
            <a:r>
              <a:rPr lang="en-US" sz="2400" b="1" dirty="0"/>
              <a:t>What a surprise!</a:t>
            </a:r>
          </a:p>
          <a:p>
            <a:pPr marL="450850" indent="-342900" algn="l" eaLnBrk="1" hangingPunct="1">
              <a:spcAft>
                <a:spcPts val="600"/>
              </a:spcAft>
              <a:buFont typeface="Wingdings 2" pitchFamily="18" charset="2"/>
              <a:buChar char=""/>
              <a:defRPr/>
            </a:pPr>
            <a:r>
              <a:rPr lang="en-US" sz="2400" b="1" dirty="0"/>
              <a:t>Yup, you’re right.  Your point is …..?  </a:t>
            </a:r>
          </a:p>
          <a:p>
            <a:pPr marL="450850" indent="-342900" algn="l" eaLnBrk="1" hangingPunct="1">
              <a:spcAft>
                <a:spcPts val="600"/>
              </a:spcAft>
              <a:buFont typeface="Wingdings 2" pitchFamily="18" charset="2"/>
              <a:buChar char=""/>
              <a:defRPr/>
            </a:pPr>
            <a:endParaRPr lang="en-US" sz="2400" b="1" dirty="0"/>
          </a:p>
          <a:p>
            <a:pPr marL="450850" indent="-342900" algn="l" eaLnBrk="1" hangingPunct="1">
              <a:spcAft>
                <a:spcPts val="600"/>
              </a:spcAft>
              <a:buFont typeface="Wingdings 2" pitchFamily="18" charset="2"/>
              <a:buChar char=""/>
              <a:defRPr/>
            </a:pPr>
            <a:r>
              <a:rPr lang="en-US" sz="2400" b="1" dirty="0"/>
              <a:t>Yup!  You’re  telling me this because …?</a:t>
            </a:r>
          </a:p>
          <a:p>
            <a:pPr marL="450850" indent="-342900" algn="l" eaLnBrk="1" hangingPunct="1">
              <a:spcAft>
                <a:spcPts val="600"/>
              </a:spcAft>
              <a:buFont typeface="Wingdings 2" pitchFamily="18" charset="2"/>
              <a:buChar char=""/>
              <a:defRPr/>
            </a:pPr>
            <a:endParaRPr lang="en-US" sz="2400" b="1" dirty="0"/>
          </a:p>
          <a:p>
            <a:pPr marL="450850" indent="-342900" algn="l" eaLnBrk="1" hangingPunct="1">
              <a:spcAft>
                <a:spcPts val="600"/>
              </a:spcAft>
              <a:buFont typeface="Wingdings 2" pitchFamily="18" charset="2"/>
              <a:buChar char=""/>
              <a:defRPr/>
            </a:pPr>
            <a:endParaRPr lang="en-US" sz="2400" b="1" dirty="0"/>
          </a:p>
        </p:txBody>
      </p:sp>
      <p:pic>
        <p:nvPicPr>
          <p:cNvPr id="34817" name="Picture 1" descr="C:\Users\Marica\Desktop\laughing picture.jpg"/>
          <p:cNvPicPr>
            <a:picLocks noChangeAspect="1" noChangeArrowheads="1"/>
          </p:cNvPicPr>
          <p:nvPr/>
        </p:nvPicPr>
        <p:blipFill>
          <a:blip r:embed="rId2" cstate="print"/>
          <a:srcRect/>
          <a:stretch>
            <a:fillRect/>
          </a:stretch>
        </p:blipFill>
        <p:spPr bwMode="auto">
          <a:xfrm>
            <a:off x="7467600" y="4724400"/>
            <a:ext cx="1552575" cy="202335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4817"/>
                                        </p:tgtEl>
                                        <p:attrNameLst>
                                          <p:attrName>style.visibility</p:attrName>
                                        </p:attrNameLst>
                                      </p:cBhvr>
                                      <p:to>
                                        <p:strVal val="visible"/>
                                      </p:to>
                                    </p:set>
                                    <p:animEffect transition="in" filter="fade">
                                      <p:cBhvr>
                                        <p:cTn id="7" dur="2000"/>
                                        <p:tgtEl>
                                          <p:spTgt spid="34817"/>
                                        </p:tgtEl>
                                      </p:cBhvr>
                                    </p:animEffect>
                                    <p:anim calcmode="lin" valueType="num">
                                      <p:cBhvr>
                                        <p:cTn id="8" dur="2000" fill="hold"/>
                                        <p:tgtEl>
                                          <p:spTgt spid="34817"/>
                                        </p:tgtEl>
                                        <p:attrNameLst>
                                          <p:attrName>style.rotation</p:attrName>
                                        </p:attrNameLst>
                                      </p:cBhvr>
                                      <p:tavLst>
                                        <p:tav tm="0">
                                          <p:val>
                                            <p:fltVal val="720"/>
                                          </p:val>
                                        </p:tav>
                                        <p:tav tm="100000">
                                          <p:val>
                                            <p:fltVal val="0"/>
                                          </p:val>
                                        </p:tav>
                                      </p:tavLst>
                                    </p:anim>
                                    <p:anim calcmode="lin" valueType="num">
                                      <p:cBhvr>
                                        <p:cTn id="9" dur="2000" fill="hold"/>
                                        <p:tgtEl>
                                          <p:spTgt spid="34817"/>
                                        </p:tgtEl>
                                        <p:attrNameLst>
                                          <p:attrName>ppt_h</p:attrName>
                                        </p:attrNameLst>
                                      </p:cBhvr>
                                      <p:tavLst>
                                        <p:tav tm="0">
                                          <p:val>
                                            <p:fltVal val="0"/>
                                          </p:val>
                                        </p:tav>
                                        <p:tav tm="100000">
                                          <p:val>
                                            <p:strVal val="#ppt_h"/>
                                          </p:val>
                                        </p:tav>
                                      </p:tavLst>
                                    </p:anim>
                                    <p:anim calcmode="lin" valueType="num">
                                      <p:cBhvr>
                                        <p:cTn id="10" dur="2000" fill="hold"/>
                                        <p:tgtEl>
                                          <p:spTgt spid="3481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143000"/>
            <a:ext cx="9144000" cy="5715000"/>
          </a:xfrm>
        </p:spPr>
        <p:txBody>
          <a:bodyPr>
            <a:noAutofit/>
          </a:bodyPr>
          <a:lstStyle/>
          <a:p>
            <a:pPr algn="l" eaLnBrk="1" hangingPunct="1">
              <a:spcAft>
                <a:spcPts val="600"/>
              </a:spcAft>
              <a:buFont typeface="Tahoma" pitchFamily="34" charset="0"/>
              <a:buChar char="●"/>
              <a:defRPr/>
            </a:pPr>
            <a:r>
              <a:rPr lang="en-US" sz="2400" dirty="0"/>
              <a:t> That’s getting old and it’s boring.  Chill out. </a:t>
            </a:r>
          </a:p>
          <a:p>
            <a:pPr algn="l" eaLnBrk="1" hangingPunct="1">
              <a:spcAft>
                <a:spcPts val="600"/>
              </a:spcAft>
              <a:buFont typeface="Tahoma" pitchFamily="34" charset="0"/>
              <a:buChar char="●"/>
              <a:defRPr/>
            </a:pPr>
            <a:r>
              <a:rPr lang="en-US" sz="2400" dirty="0"/>
              <a:t> That’s totally not cool and it makes you look bad. </a:t>
            </a:r>
          </a:p>
          <a:p>
            <a:pPr algn="l">
              <a:spcAft>
                <a:spcPts val="600"/>
              </a:spcAft>
              <a:buFont typeface="Tahoma" pitchFamily="34" charset="0"/>
              <a:buChar char="●"/>
              <a:defRPr/>
            </a:pPr>
            <a:r>
              <a:rPr lang="en-US" sz="2400" dirty="0"/>
              <a:t>If you stop we’re cool, but if you don’t, I’m  reporting it.</a:t>
            </a:r>
          </a:p>
          <a:p>
            <a:pPr algn="l" eaLnBrk="1" hangingPunct="1">
              <a:spcAft>
                <a:spcPts val="600"/>
              </a:spcAft>
              <a:buFont typeface="Tahoma" pitchFamily="34" charset="0"/>
              <a:buChar char="●"/>
              <a:defRPr/>
            </a:pPr>
            <a:r>
              <a:rPr lang="en-US" sz="2400" dirty="0"/>
              <a:t> You seriously need to chill.  If you don’t, I’m reporting it.</a:t>
            </a:r>
          </a:p>
          <a:p>
            <a:pPr algn="l">
              <a:spcAft>
                <a:spcPts val="600"/>
              </a:spcAft>
              <a:buFont typeface="Tahoma" pitchFamily="34" charset="0"/>
              <a:buChar char="●"/>
              <a:defRPr/>
            </a:pPr>
            <a:r>
              <a:rPr lang="en-US" sz="2400" dirty="0"/>
              <a:t> That says more about you than me.  Chillax.</a:t>
            </a:r>
          </a:p>
          <a:p>
            <a:pPr algn="l" eaLnBrk="1" hangingPunct="1">
              <a:spcAft>
                <a:spcPts val="600"/>
              </a:spcAft>
              <a:buFont typeface="Tahoma" pitchFamily="34" charset="0"/>
              <a:buChar char="●"/>
              <a:defRPr/>
            </a:pPr>
            <a:r>
              <a:rPr lang="en-US" sz="2400" dirty="0"/>
              <a:t> That’s unnecessary.  What did </a:t>
            </a:r>
            <a:r>
              <a:rPr lang="en-US" sz="2400" u="sng" dirty="0"/>
              <a:t>that</a:t>
            </a:r>
            <a:r>
              <a:rPr lang="en-US" sz="2400" dirty="0"/>
              <a:t> do for you?  </a:t>
            </a:r>
          </a:p>
          <a:p>
            <a:pPr algn="l">
              <a:spcAft>
                <a:spcPts val="600"/>
              </a:spcAft>
              <a:buFont typeface="Tahoma" pitchFamily="34" charset="0"/>
              <a:buChar char="●"/>
              <a:defRPr/>
            </a:pPr>
            <a:r>
              <a:rPr lang="en-US" sz="2400" dirty="0"/>
              <a:t> Knock it off or I’ll be forced to report it.</a:t>
            </a:r>
          </a:p>
          <a:p>
            <a:pPr algn="l" eaLnBrk="1" hangingPunct="1">
              <a:spcAft>
                <a:spcPts val="600"/>
              </a:spcAft>
              <a:buFont typeface="Tahoma" pitchFamily="34" charset="0"/>
              <a:buChar char="●"/>
              <a:defRPr/>
            </a:pPr>
            <a:r>
              <a:rPr lang="en-US" sz="2400" dirty="0"/>
              <a:t> That’s weak.  Give it up. </a:t>
            </a:r>
          </a:p>
          <a:p>
            <a:pPr algn="l">
              <a:spcAft>
                <a:spcPts val="600"/>
              </a:spcAft>
              <a:buFont typeface="Tahoma" pitchFamily="34" charset="0"/>
              <a:buChar char="●"/>
              <a:defRPr/>
            </a:pPr>
            <a:r>
              <a:rPr lang="en-US" sz="2400" dirty="0"/>
              <a:t>Stop or I’ll report it.</a:t>
            </a:r>
          </a:p>
          <a:p>
            <a:pPr algn="l" eaLnBrk="1" hangingPunct="1">
              <a:spcAft>
                <a:spcPts val="600"/>
              </a:spcAft>
              <a:buFont typeface="Tahoma" pitchFamily="34" charset="0"/>
              <a:buChar char="●"/>
              <a:defRPr/>
            </a:pPr>
            <a:r>
              <a:rPr lang="en-US" sz="2400" dirty="0"/>
              <a:t> That’s messed up.  Quit the hating.</a:t>
            </a:r>
          </a:p>
          <a:p>
            <a:pPr algn="l" eaLnBrk="1" hangingPunct="1">
              <a:spcAft>
                <a:spcPts val="600"/>
              </a:spcAft>
              <a:buFont typeface="Tahoma" pitchFamily="34" charset="0"/>
              <a:buChar char="●"/>
              <a:defRPr/>
            </a:pPr>
            <a:r>
              <a:rPr lang="en-US" sz="2400" dirty="0"/>
              <a:t>Lay off. If you do it again, I’m reporting it.  </a:t>
            </a:r>
          </a:p>
        </p:txBody>
      </p:sp>
      <p:sp>
        <p:nvSpPr>
          <p:cNvPr id="5" name="Title 1"/>
          <p:cNvSpPr>
            <a:spLocks noGrp="1"/>
          </p:cNvSpPr>
          <p:nvPr>
            <p:ph type="ctrTitle"/>
          </p:nvPr>
        </p:nvSpPr>
        <p:spPr>
          <a:xfrm>
            <a:off x="609600" y="0"/>
            <a:ext cx="7851648" cy="1219200"/>
          </a:xfrm>
        </p:spPr>
        <p:txBody>
          <a:bodyPr>
            <a:normAutofit fontScale="90000"/>
          </a:bodyPr>
          <a:lstStyle/>
          <a:p>
            <a:pPr algn="ctr" eaLnBrk="1" hangingPunct="1">
              <a:defRPr/>
            </a:pPr>
            <a:r>
              <a:rPr lang="en-US" sz="2800" u="sng" dirty="0">
                <a:solidFill>
                  <a:schemeClr val="tx1"/>
                </a:solidFill>
              </a:rPr>
              <a:t>Respond Assertively When It </a:t>
            </a:r>
            <a:br>
              <a:rPr lang="en-US" sz="2800" u="sng" dirty="0">
                <a:solidFill>
                  <a:schemeClr val="tx1"/>
                </a:solidFill>
              </a:rPr>
            </a:br>
            <a:r>
              <a:rPr lang="en-US" sz="2800" u="sng" dirty="0">
                <a:solidFill>
                  <a:schemeClr val="tx1"/>
                </a:solidFill>
              </a:rPr>
              <a:t>Seems Physically Safe To Do So (Neutral Face, Assertive Tone, Maintain Eye Contact)</a:t>
            </a:r>
          </a:p>
        </p:txBody>
      </p:sp>
      <p:pic>
        <p:nvPicPr>
          <p:cNvPr id="3074" name="Picture 2" descr="http://www.stillwatercommunityconnection.com/wp-content/uploads/2012/05/assertiv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1200" y="4114798"/>
            <a:ext cx="3162300" cy="26860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295400"/>
            <a:ext cx="5638800" cy="5562600"/>
          </a:xfrm>
        </p:spPr>
        <p:txBody>
          <a:bodyPr>
            <a:noAutofit/>
          </a:bodyPr>
          <a:lstStyle/>
          <a:p>
            <a:pPr marL="857250" indent="-857250" algn="l" eaLnBrk="1" hangingPunct="1">
              <a:defRPr/>
            </a:pPr>
            <a:r>
              <a:rPr lang="en-US" sz="2800" b="1" dirty="0">
                <a:solidFill>
                  <a:schemeClr val="accent3"/>
                </a:solidFill>
                <a:effectLst>
                  <a:outerShdw blurRad="38100" dist="38100" dir="2700000" algn="tl">
                    <a:srgbClr val="000000">
                      <a:alpha val="43137"/>
                    </a:srgbClr>
                  </a:outerShdw>
                </a:effectLst>
              </a:rPr>
              <a:t>Tell:  </a:t>
            </a:r>
            <a:r>
              <a:rPr lang="en-US" sz="2800" u="sng" dirty="0">
                <a:solidFill>
                  <a:schemeClr val="accent1">
                    <a:lumMod val="60000"/>
                    <a:lumOff val="40000"/>
                  </a:schemeClr>
                </a:solidFill>
              </a:rPr>
              <a:t>Who</a:t>
            </a:r>
            <a:r>
              <a:rPr lang="en-US" sz="2800" dirty="0"/>
              <a:t> did it, </a:t>
            </a:r>
            <a:r>
              <a:rPr lang="en-US" sz="2800" u="sng" dirty="0">
                <a:solidFill>
                  <a:schemeClr val="accent1">
                    <a:lumMod val="60000"/>
                    <a:lumOff val="40000"/>
                  </a:schemeClr>
                </a:solidFill>
              </a:rPr>
              <a:t>what</a:t>
            </a:r>
            <a:r>
              <a:rPr lang="en-US" sz="2800" dirty="0"/>
              <a:t> happened, </a:t>
            </a:r>
            <a:r>
              <a:rPr lang="en-US" sz="2800" u="sng" dirty="0">
                <a:solidFill>
                  <a:schemeClr val="accent1">
                    <a:lumMod val="60000"/>
                    <a:lumOff val="40000"/>
                  </a:schemeClr>
                </a:solidFill>
              </a:rPr>
              <a:t>where</a:t>
            </a:r>
            <a:r>
              <a:rPr lang="en-US" sz="2800" dirty="0"/>
              <a:t> it happened, </a:t>
            </a:r>
            <a:r>
              <a:rPr lang="en-US" sz="2800" u="sng" dirty="0">
                <a:solidFill>
                  <a:schemeClr val="accent1">
                    <a:lumMod val="60000"/>
                    <a:lumOff val="40000"/>
                  </a:schemeClr>
                </a:solidFill>
              </a:rPr>
              <a:t>when</a:t>
            </a:r>
            <a:r>
              <a:rPr lang="en-US" sz="2800" dirty="0"/>
              <a:t> did it get started (how long ago?),  </a:t>
            </a:r>
            <a:r>
              <a:rPr lang="en-US" sz="2800" u="sng" dirty="0">
                <a:solidFill>
                  <a:schemeClr val="accent1">
                    <a:lumMod val="60000"/>
                    <a:lumOff val="40000"/>
                  </a:schemeClr>
                </a:solidFill>
              </a:rPr>
              <a:t>witnesses</a:t>
            </a:r>
            <a:r>
              <a:rPr lang="en-US" sz="2800" dirty="0"/>
              <a:t>. </a:t>
            </a:r>
          </a:p>
          <a:p>
            <a:pPr marL="857250" indent="-857250" algn="l" eaLnBrk="1" hangingPunct="1">
              <a:defRPr/>
            </a:pPr>
            <a:endParaRPr lang="en-US" sz="2800" b="1" dirty="0">
              <a:solidFill>
                <a:schemeClr val="accent3"/>
              </a:solidFill>
              <a:effectLst>
                <a:outerShdw blurRad="38100" dist="38100" dir="2700000" algn="tl">
                  <a:srgbClr val="000000">
                    <a:alpha val="43137"/>
                  </a:srgbClr>
                </a:outerShdw>
              </a:effectLst>
            </a:endParaRPr>
          </a:p>
          <a:p>
            <a:pPr marL="857250" indent="-857250" algn="l" eaLnBrk="1" hangingPunct="1">
              <a:defRPr/>
            </a:pPr>
            <a:r>
              <a:rPr lang="en-US" sz="2800" b="1" dirty="0">
                <a:solidFill>
                  <a:schemeClr val="accent3"/>
                </a:solidFill>
                <a:effectLst>
                  <a:outerShdw blurRad="38100" dist="38100" dir="2700000" algn="tl">
                    <a:srgbClr val="000000">
                      <a:alpha val="43137"/>
                    </a:srgbClr>
                  </a:outerShdw>
                </a:effectLst>
              </a:rPr>
              <a:t>Don’t tell any other students </a:t>
            </a:r>
            <a:r>
              <a:rPr lang="en-US" sz="2800" dirty="0"/>
              <a:t>that you reported, not even your best friend.  </a:t>
            </a:r>
            <a:r>
              <a:rPr lang="en-US" sz="2800" b="1" dirty="0">
                <a:solidFill>
                  <a:schemeClr val="accent3"/>
                </a:solidFill>
                <a:effectLst>
                  <a:outerShdw blurRad="38100" dist="38100" dir="2700000" algn="tl">
                    <a:srgbClr val="000000">
                      <a:alpha val="43137"/>
                    </a:srgbClr>
                  </a:outerShdw>
                </a:effectLst>
              </a:rPr>
              <a:t>Tell your parents.</a:t>
            </a:r>
          </a:p>
          <a:p>
            <a:pPr marL="857250" indent="-857250" algn="l" eaLnBrk="1" hangingPunct="1">
              <a:defRPr/>
            </a:pPr>
            <a:endParaRPr lang="en-US" sz="2800" b="1" dirty="0">
              <a:solidFill>
                <a:schemeClr val="accent3"/>
              </a:solidFill>
              <a:effectLst>
                <a:outerShdw blurRad="38100" dist="38100" dir="2700000" algn="tl">
                  <a:srgbClr val="000000">
                    <a:alpha val="43137"/>
                  </a:srgbClr>
                </a:outerShdw>
              </a:effectLst>
            </a:endParaRPr>
          </a:p>
          <a:p>
            <a:pPr marL="857250" indent="-857250" algn="l" eaLnBrk="1" hangingPunct="1">
              <a:defRPr/>
            </a:pPr>
            <a:r>
              <a:rPr lang="en-US" sz="2800" dirty="0">
                <a:solidFill>
                  <a:schemeClr val="accent1">
                    <a:lumMod val="60000"/>
                    <a:lumOff val="40000"/>
                  </a:schemeClr>
                </a:solidFill>
                <a:effectLst>
                  <a:outerShdw blurRad="38100" dist="38100" dir="2700000" algn="tl">
                    <a:srgbClr val="000000">
                      <a:alpha val="43137"/>
                    </a:srgbClr>
                  </a:outerShdw>
                </a:effectLst>
              </a:rPr>
              <a:t>Go back to an adult right away </a:t>
            </a:r>
            <a:r>
              <a:rPr lang="en-US" sz="2800" dirty="0"/>
              <a:t>if it doesn’t stop.</a:t>
            </a:r>
          </a:p>
        </p:txBody>
      </p:sp>
      <p:sp>
        <p:nvSpPr>
          <p:cNvPr id="5" name="Title 1"/>
          <p:cNvSpPr>
            <a:spLocks noGrp="1"/>
          </p:cNvSpPr>
          <p:nvPr>
            <p:ph type="ctrTitle"/>
          </p:nvPr>
        </p:nvSpPr>
        <p:spPr>
          <a:xfrm>
            <a:off x="609600" y="0"/>
            <a:ext cx="7851648" cy="914400"/>
          </a:xfrm>
        </p:spPr>
        <p:txBody>
          <a:bodyPr>
            <a:normAutofit/>
          </a:bodyPr>
          <a:lstStyle/>
          <a:p>
            <a:pPr algn="ctr" eaLnBrk="1" hangingPunct="1">
              <a:defRPr/>
            </a:pPr>
            <a:r>
              <a:rPr lang="en-US" sz="6000" dirty="0">
                <a:solidFill>
                  <a:srgbClr val="FFFF99"/>
                </a:solidFill>
              </a:rPr>
              <a:t>Report it to an Adult</a:t>
            </a:r>
          </a:p>
        </p:txBody>
      </p:sp>
      <p:pic>
        <p:nvPicPr>
          <p:cNvPr id="28674" name="Picture 2" descr="http://sd.keepcalm-o-matic.co.uk/i/keep-calm-and-tell-an-adult-1.png"/>
          <p:cNvPicPr>
            <a:picLocks noChangeAspect="1" noChangeArrowheads="1"/>
          </p:cNvPicPr>
          <p:nvPr/>
        </p:nvPicPr>
        <p:blipFill>
          <a:blip r:embed="rId2" cstate="print"/>
          <a:srcRect/>
          <a:stretch>
            <a:fillRect/>
          </a:stretch>
        </p:blipFill>
        <p:spPr bwMode="auto">
          <a:xfrm>
            <a:off x="5867400" y="2057400"/>
            <a:ext cx="3028950" cy="35433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533400" y="0"/>
            <a:ext cx="8305800" cy="4876800"/>
          </a:xfrm>
        </p:spPr>
        <p:txBody>
          <a:bodyPr/>
          <a:lstStyle/>
          <a:p>
            <a:pPr algn="ctr" eaLnBrk="1" hangingPunct="1">
              <a:defRPr/>
            </a:pPr>
            <a:r>
              <a:rPr lang="en-US" dirty="0">
                <a:solidFill>
                  <a:schemeClr val="tx1"/>
                </a:solidFill>
              </a:rPr>
              <a:t>How do you help students resolve normal peer conflict </a:t>
            </a:r>
            <a:br>
              <a:rPr lang="en-US" dirty="0">
                <a:solidFill>
                  <a:schemeClr val="tx1"/>
                </a:solidFill>
              </a:rPr>
            </a:br>
            <a:r>
              <a:rPr lang="en-US" dirty="0">
                <a:solidFill>
                  <a:srgbClr val="FFFF99"/>
                </a:solidFill>
              </a:rPr>
              <a:t> </a:t>
            </a:r>
            <a:r>
              <a:rPr lang="en-US" u="sng" dirty="0">
                <a:solidFill>
                  <a:schemeClr val="tx1"/>
                </a:solidFill>
              </a:rPr>
              <a:t>before</a:t>
            </a:r>
            <a:r>
              <a:rPr lang="en-US" dirty="0">
                <a:solidFill>
                  <a:schemeClr val="tx1"/>
                </a:solidFill>
              </a:rPr>
              <a:t> it escalates to mean and aggressive behavior?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xfrm>
            <a:off x="381000" y="-609600"/>
            <a:ext cx="8534400" cy="2057400"/>
          </a:xfrm>
        </p:spPr>
        <p:txBody>
          <a:bodyPr/>
          <a:lstStyle/>
          <a:p>
            <a:pPr eaLnBrk="1" hangingPunct="1">
              <a:defRPr/>
            </a:pPr>
            <a:r>
              <a:rPr lang="en-US" sz="4000" dirty="0">
                <a:solidFill>
                  <a:schemeClr val="tx1"/>
                </a:solidFill>
              </a:rPr>
              <a:t> </a:t>
            </a:r>
          </a:p>
        </p:txBody>
      </p:sp>
      <p:sp>
        <p:nvSpPr>
          <p:cNvPr id="220163" name="Rectangle 3"/>
          <p:cNvSpPr>
            <a:spLocks noGrp="1" noChangeArrowheads="1"/>
          </p:cNvSpPr>
          <p:nvPr>
            <p:ph idx="1"/>
          </p:nvPr>
        </p:nvSpPr>
        <p:spPr>
          <a:xfrm>
            <a:off x="228600" y="152400"/>
            <a:ext cx="8915400" cy="6477000"/>
          </a:xfrm>
        </p:spPr>
        <p:txBody>
          <a:bodyPr>
            <a:normAutofit/>
          </a:bodyPr>
          <a:lstStyle/>
          <a:p>
            <a:pPr algn="ctr" eaLnBrk="1" hangingPunct="1">
              <a:lnSpc>
                <a:spcPct val="90000"/>
              </a:lnSpc>
              <a:buFont typeface="Wingdings" pitchFamily="2" charset="2"/>
              <a:buNone/>
              <a:defRPr/>
            </a:pPr>
            <a:endParaRPr lang="en-US" sz="4800" dirty="0">
              <a:effectLst>
                <a:outerShdw blurRad="38100" dist="38100" dir="2700000" algn="tl">
                  <a:srgbClr val="000000">
                    <a:alpha val="43137"/>
                  </a:srgbClr>
                </a:outerShdw>
              </a:effectLst>
            </a:endParaRPr>
          </a:p>
          <a:p>
            <a:pPr algn="ctr" eaLnBrk="1" hangingPunct="1">
              <a:lnSpc>
                <a:spcPct val="90000"/>
              </a:lnSpc>
              <a:buFont typeface="Wingdings" pitchFamily="2" charset="2"/>
              <a:buNone/>
              <a:defRPr/>
            </a:pPr>
            <a:r>
              <a:rPr lang="en-US" sz="4800" dirty="0">
                <a:effectLst>
                  <a:outerShdw blurRad="38100" dist="38100" dir="2700000" algn="tl">
                    <a:srgbClr val="000000">
                      <a:alpha val="43137"/>
                    </a:srgbClr>
                  </a:outerShdw>
                </a:effectLst>
              </a:rPr>
              <a:t>“Listening skills and problem solving strategies are </a:t>
            </a:r>
            <a:r>
              <a:rPr lang="en-US" sz="4800" b="1" dirty="0">
                <a:effectLst>
                  <a:outerShdw blurRad="38100" dist="38100" dir="2700000" algn="tl">
                    <a:srgbClr val="000000">
                      <a:alpha val="43137"/>
                    </a:srgbClr>
                  </a:outerShdw>
                </a:effectLst>
              </a:rPr>
              <a:t>13 times more effective </a:t>
            </a:r>
            <a:r>
              <a:rPr lang="en-US" sz="4800" dirty="0">
                <a:effectLst>
                  <a:outerShdw blurRad="38100" dist="38100" dir="2700000" algn="tl">
                    <a:srgbClr val="000000">
                      <a:alpha val="43137"/>
                    </a:srgbClr>
                  </a:outerShdw>
                </a:effectLst>
              </a:rPr>
              <a:t>in deescalating conflicts than aggression, retaliation, or emotionally reactive responses.” </a:t>
            </a:r>
          </a:p>
          <a:p>
            <a:pPr algn="r" eaLnBrk="1" hangingPunct="1">
              <a:lnSpc>
                <a:spcPct val="90000"/>
              </a:lnSpc>
              <a:buFont typeface="Wingdings" pitchFamily="2" charset="2"/>
              <a:buNone/>
              <a:defRPr/>
            </a:pPr>
            <a:r>
              <a:rPr lang="en-US" sz="3900" i="1" dirty="0">
                <a:effectLst>
                  <a:outerShdw blurRad="38100" dist="38100" dir="2700000" algn="tl">
                    <a:srgbClr val="000000">
                      <a:alpha val="43137"/>
                    </a:srgbClr>
                  </a:outerShdw>
                </a:effectLst>
              </a:rPr>
              <a:t>Wilton, Craig, and </a:t>
            </a:r>
            <a:r>
              <a:rPr lang="en-US" sz="3900" i="1" dirty="0" err="1">
                <a:effectLst>
                  <a:outerShdw blurRad="38100" dist="38100" dir="2700000" algn="tl">
                    <a:srgbClr val="000000">
                      <a:alpha val="43137"/>
                    </a:srgbClr>
                  </a:outerShdw>
                </a:effectLst>
              </a:rPr>
              <a:t>Pepler</a:t>
            </a:r>
            <a:endParaRPr lang="en-US" sz="3900" i="1" dirty="0">
              <a:effectLst>
                <a:outerShdw blurRad="38100" dist="38100" dir="2700000" algn="tl">
                  <a:srgbClr val="000000">
                    <a:alpha val="43137"/>
                  </a:srgbClr>
                </a:outerShdw>
              </a:effectLst>
            </a:endParaRPr>
          </a:p>
          <a:p>
            <a:pPr algn="r" eaLnBrk="1" hangingPunct="1">
              <a:lnSpc>
                <a:spcPct val="90000"/>
              </a:lnSpc>
              <a:buFont typeface="Wingdings" pitchFamily="2" charset="2"/>
              <a:buNone/>
              <a:defRPr/>
            </a:pPr>
            <a:r>
              <a:rPr lang="en-US" sz="3900" i="1" dirty="0">
                <a:effectLst>
                  <a:outerShdw blurRad="38100" dist="38100" dir="2700000" algn="tl">
                    <a:srgbClr val="000000">
                      <a:alpha val="43137"/>
                    </a:srgbClr>
                  </a:outerShdw>
                </a:effectLst>
              </a:rPr>
              <a:t>York University</a:t>
            </a:r>
          </a:p>
        </p:txBody>
      </p:sp>
    </p:spTree>
    <p:extLst>
      <p:ext uri="{BB962C8B-B14F-4D97-AF65-F5344CB8AC3E}">
        <p14:creationId xmlns:p14="http://schemas.microsoft.com/office/powerpoint/2010/main" val="2276901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Rectangle 4"/>
          <p:cNvSpPr>
            <a:spLocks noGrp="1" noChangeArrowheads="1"/>
          </p:cNvSpPr>
          <p:nvPr>
            <p:ph type="title"/>
          </p:nvPr>
        </p:nvSpPr>
        <p:spPr>
          <a:xfrm>
            <a:off x="152400" y="0"/>
            <a:ext cx="8610600" cy="1143000"/>
          </a:xfrm>
        </p:spPr>
        <p:txBody>
          <a:bodyPr>
            <a:noAutofit/>
          </a:bodyPr>
          <a:lstStyle/>
          <a:p>
            <a:pPr eaLnBrk="1" hangingPunct="1">
              <a:defRPr/>
            </a:pPr>
            <a:r>
              <a:rPr lang="en-US" sz="7200" dirty="0">
                <a:solidFill>
                  <a:schemeClr val="tx2">
                    <a:lumMod val="60000"/>
                    <a:lumOff val="40000"/>
                  </a:schemeClr>
                </a:solidFill>
                <a:effectLst>
                  <a:outerShdw blurRad="38100" dist="38100" dir="2700000" algn="tl">
                    <a:srgbClr val="000000">
                      <a:alpha val="43137"/>
                    </a:srgbClr>
                  </a:outerShdw>
                </a:effectLst>
              </a:rPr>
              <a:t>PEACE WHEEL</a:t>
            </a:r>
          </a:p>
        </p:txBody>
      </p:sp>
      <p:graphicFrame>
        <p:nvGraphicFramePr>
          <p:cNvPr id="4" name="Chart 3"/>
          <p:cNvGraphicFramePr/>
          <p:nvPr/>
        </p:nvGraphicFramePr>
        <p:xfrm>
          <a:off x="0" y="1143000"/>
          <a:ext cx="9144000" cy="5715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152400" y="0"/>
            <a:ext cx="8991600" cy="1143000"/>
          </a:xfrm>
        </p:spPr>
        <p:txBody>
          <a:bodyPr>
            <a:noAutofit/>
          </a:bodyPr>
          <a:lstStyle/>
          <a:p>
            <a:pPr eaLnBrk="1" hangingPunct="1">
              <a:defRPr/>
            </a:pPr>
            <a:r>
              <a:rPr lang="en-US" sz="7200" dirty="0">
                <a:solidFill>
                  <a:schemeClr val="tx2">
                    <a:lumMod val="60000"/>
                    <a:lumOff val="40000"/>
                  </a:schemeClr>
                </a:solidFill>
                <a:effectLst>
                  <a:outerShdw blurRad="38100" dist="38100" dir="2700000" algn="tl">
                    <a:srgbClr val="000000">
                      <a:alpha val="43137"/>
                    </a:srgbClr>
                  </a:outerShdw>
                </a:effectLst>
              </a:rPr>
              <a:t>SOLUTION</a:t>
            </a:r>
            <a:r>
              <a:rPr lang="en-US" sz="7200" dirty="0">
                <a:effectLst>
                  <a:outerShdw blurRad="38100" dist="38100" dir="2700000" algn="tl">
                    <a:srgbClr val="000000">
                      <a:alpha val="43137"/>
                    </a:srgbClr>
                  </a:outerShdw>
                </a:effectLst>
              </a:rPr>
              <a:t> </a:t>
            </a:r>
            <a:r>
              <a:rPr lang="en-US" sz="7200" dirty="0">
                <a:solidFill>
                  <a:schemeClr val="tx2">
                    <a:lumMod val="60000"/>
                    <a:lumOff val="40000"/>
                  </a:schemeClr>
                </a:solidFill>
                <a:effectLst>
                  <a:outerShdw blurRad="38100" dist="38100" dir="2700000" algn="tl">
                    <a:srgbClr val="000000">
                      <a:alpha val="43137"/>
                    </a:srgbClr>
                  </a:outerShdw>
                </a:effectLst>
              </a:rPr>
              <a:t>WHEEL</a:t>
            </a:r>
          </a:p>
        </p:txBody>
      </p:sp>
      <p:graphicFrame>
        <p:nvGraphicFramePr>
          <p:cNvPr id="4" name="Chart 3"/>
          <p:cNvGraphicFramePr/>
          <p:nvPr/>
        </p:nvGraphicFramePr>
        <p:xfrm>
          <a:off x="0" y="990600"/>
          <a:ext cx="9144000" cy="5867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59424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4"/>
          <p:cNvSpPr txBox="1">
            <a:spLocks noChangeArrowheads="1"/>
          </p:cNvSpPr>
          <p:nvPr/>
        </p:nvSpPr>
        <p:spPr bwMode="auto">
          <a:xfrm>
            <a:off x="0" y="1219200"/>
            <a:ext cx="9144000" cy="5262979"/>
          </a:xfrm>
          <a:prstGeom prst="rect">
            <a:avLst/>
          </a:prstGeom>
          <a:noFill/>
          <a:ln w="9525">
            <a:noFill/>
            <a:miter lim="800000"/>
            <a:headEnd/>
            <a:tailEnd/>
          </a:ln>
        </p:spPr>
        <p:txBody>
          <a:bodyPr wrap="square">
            <a:spAutoFit/>
          </a:bodyPr>
          <a:lstStyle/>
          <a:p>
            <a:pPr algn="ctr">
              <a:spcBef>
                <a:spcPct val="50000"/>
              </a:spcBef>
            </a:pPr>
            <a:r>
              <a:rPr lang="en-US" sz="4800" dirty="0">
                <a:effectLst>
                  <a:outerShdw blurRad="38100" dist="38100" dir="2700000" algn="tl">
                    <a:srgbClr val="000000">
                      <a:alpha val="43137"/>
                    </a:srgbClr>
                  </a:outerShdw>
                </a:effectLst>
              </a:rPr>
              <a:t>Regularly scheduled</a:t>
            </a:r>
          </a:p>
          <a:p>
            <a:pPr algn="ctr">
              <a:spcBef>
                <a:spcPct val="50000"/>
              </a:spcBef>
            </a:pPr>
            <a:r>
              <a:rPr lang="en-US" sz="6000" b="1" dirty="0">
                <a:solidFill>
                  <a:srgbClr val="FFFF99"/>
                </a:solidFill>
                <a:effectLst>
                  <a:outerShdw blurRad="38100" dist="38100" dir="2700000" algn="tl">
                    <a:srgbClr val="000000">
                      <a:alpha val="43137"/>
                    </a:srgbClr>
                  </a:outerShdw>
                </a:effectLst>
              </a:rPr>
              <a:t>Class Meetings </a:t>
            </a:r>
          </a:p>
          <a:p>
            <a:pPr algn="ctr">
              <a:spcBef>
                <a:spcPct val="50000"/>
              </a:spcBef>
            </a:pPr>
            <a:r>
              <a:rPr lang="en-US" sz="4400" dirty="0">
                <a:effectLst>
                  <a:outerShdw blurRad="38100" dist="38100" dir="2700000" algn="tl">
                    <a:srgbClr val="000000">
                      <a:alpha val="43137"/>
                    </a:srgbClr>
                  </a:outerShdw>
                </a:effectLst>
              </a:rPr>
              <a:t>help break the code of silence and bond students to the teacher and each other.  They also </a:t>
            </a:r>
            <a:r>
              <a:rPr lang="en-US" sz="4400" u="sng" dirty="0">
                <a:effectLst>
                  <a:outerShdw blurRad="38100" dist="38100" dir="2700000" algn="tl">
                    <a:srgbClr val="000000">
                      <a:alpha val="43137"/>
                    </a:srgbClr>
                  </a:outerShdw>
                </a:effectLst>
              </a:rPr>
              <a:t>teach listening skills and problem solving</a:t>
            </a:r>
            <a:r>
              <a:rPr lang="en-US" sz="4400"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1008369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14381</TotalTime>
  <Words>2944</Words>
  <Application>Microsoft Office PowerPoint</Application>
  <PresentationFormat>On-screen Show (4:3)</PresentationFormat>
  <Paragraphs>349</Paragraphs>
  <Slides>49</Slides>
  <Notes>35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49</vt:i4>
      </vt:variant>
    </vt:vector>
  </HeadingPairs>
  <TitlesOfParts>
    <vt:vector size="59" baseType="lpstr">
      <vt:lpstr>ＭＳ Ｐゴシック</vt:lpstr>
      <vt:lpstr>Arial</vt:lpstr>
      <vt:lpstr>Calibri</vt:lpstr>
      <vt:lpstr>Constantia</vt:lpstr>
      <vt:lpstr>Tahoma</vt:lpstr>
      <vt:lpstr>Times</vt:lpstr>
      <vt:lpstr>Times New Roman</vt:lpstr>
      <vt:lpstr>Wingdings</vt:lpstr>
      <vt:lpstr>Wingdings 2</vt:lpstr>
      <vt:lpstr>Flow</vt:lpstr>
      <vt:lpstr>HELPING STUDENTS GET ALONG AT SCHOOL</vt:lpstr>
      <vt:lpstr>Let’s stop calling everything “bullying.”  Harm is not just done by ”bullies.” Everyone has done something mean at some point. Let’s help kids stop instead.   </vt:lpstr>
      <vt:lpstr>Let’s differentiate between 1)annoying/bothering behaviors 2) normal peer conflict 3) mean/hurtful behaviors 4) bullying.  These four behaviors require different types of responses.</vt:lpstr>
      <vt:lpstr>PowerPoint Presentation</vt:lpstr>
      <vt:lpstr>How do you help students resolve normal peer conflict   before it escalates to mean and aggressive behavior?</vt:lpstr>
      <vt:lpstr> </vt:lpstr>
      <vt:lpstr>PEACE WHEEL</vt:lpstr>
      <vt:lpstr>SOLUTION WHEEL</vt:lpstr>
      <vt:lpstr>PowerPoint Presentation</vt:lpstr>
      <vt:lpstr>IF THERE IS PEER MISTREATMENT, SWEAT THE SMALL STUFF</vt:lpstr>
      <vt:lpstr>HORSEPLAY</vt:lpstr>
      <vt:lpstr>    DON’T ALLOW DISRESPECT, CONTEMPT, OR VERBAL CRUELTY CAMOUFLAGED AS      “HORSEPLAY”: 1) “No offense but, …” 2) “Just kidding!” 3) “I don’t mean to hurt your feelings or anything but, …” 4) “Just saying.  Just being honest.”   </vt:lpstr>
      <vt:lpstr>15 SECOND INTERVENTION</vt:lpstr>
      <vt:lpstr>PowerPoint Presentation</vt:lpstr>
      <vt:lpstr>PowerPoint Presentation</vt:lpstr>
      <vt:lpstr>MAKE PEOPLE HARDER TO HURT</vt:lpstr>
      <vt:lpstr> ADVANTAGES OF A RUBRIC  AND  RUBRIC VIDEO</vt:lpstr>
      <vt:lpstr>RUBRIC APPROACH TO CONSEQUENCES</vt:lpstr>
      <vt:lpstr>PowerPoint Presentation</vt:lpstr>
      <vt:lpstr>Child Rearing That Creates Children Who Engage In Mean Behavior</vt:lpstr>
      <vt:lpstr>HAVE THE GUTS TO DO IT RIGHT:  RAISING GRATEFUL AND RESPONSIBLE CHILDREN IN AN ERA OF INDULGENCE</vt:lpstr>
      <vt:lpstr>PARENTS SHOULD PAY ATTENTION TO THEIR OWN BEHAVIORS  BE A GOOD ROLE MODEL!</vt:lpstr>
      <vt:lpstr>Adult intervention  3 choices – role play</vt:lpstr>
      <vt:lpstr>                                        HOW DO YOU KNOW IF YOUR CHILD IS ENGAGING IN LOTS OF MEAN BEHAVIOR?  - How do they treat siblings?    - How do they treat their friends?     - Are school staff concerned?      - How do the neighbors and other         parents in your child’s grade feel        about your  child?      </vt:lpstr>
      <vt:lpstr>                             WHAT CAN PARENTS DO                 TO MODIFY MEAN BEHAVIOR?  - Set firm limits on sibling cruelty.    - Limit exposure to violent media.     -  Create daily opportunities for        kindness.  - Ask every night before bed:  “What’s      one kind thing you did for _______      today?” -</vt:lpstr>
      <vt:lpstr>PowerPoint Presentation</vt:lpstr>
      <vt:lpstr> HOW DO WE TEACH EMPATHY?</vt:lpstr>
      <vt:lpstr> HOW DO WE TEACH EMPATHY?</vt:lpstr>
      <vt:lpstr> WHAT IF YOUR CHILD IS A BYSTANDER?</vt:lpstr>
      <vt:lpstr> PARENTS NEED TO REINFORCE GOOD BYSTANDER BEHAVIORS IN THEIR CHILDREN</vt:lpstr>
      <vt:lpstr>POSITIVE BYSTANDER ACTIONS </vt:lpstr>
      <vt:lpstr>Bystander Shutdowns</vt:lpstr>
      <vt:lpstr>POSITIVE BYSTANDER ACTIONS </vt:lpstr>
      <vt:lpstr>TARGET HARDENING  BUILDING RESILIENCY BY HELPING KIDS RESPOND ASSERTIVELY AND CONFIDENTLY TO EVERYDAY SLIGHTS, RUDE BEHAVIOR, MEAN TEASING, HURTFUL INTERACTIONS, ETC.  </vt:lpstr>
      <vt:lpstr>Coach your child to respond.  The response will differ depending on whether the person being mean is 1) a close friend, or 2) a kid that doesn’t like your child and is not friends with your child.</vt:lpstr>
      <vt:lpstr>                          FOR FRIENDS  1.  I didn’t like it when you …. 2.  I wouldn’t do that to you.  Please don’t do that  to me.   3.  Friends shouldn’t treat each other that way. 4.  Now that you know that it’s bothering me, can you think about it?    </vt:lpstr>
      <vt:lpstr>TWO WRONG WAYS TO RESPOND TO REPEATED MEAN BEHAVIOR FROM A FRIEND.   The first two are mistakes!   1. Put up and shut up.   2. Abruptly and completely end the relationship. </vt:lpstr>
      <vt:lpstr>Instead, bump your friend out a ring.  If they are in your best friend ring, bump them to your friend ring (in your head – don’t tell them).  If they are in your friend ring, bump them to your classmate ring.  The classmate ring means you treat them politely and respectfully.  You share materials, say hello, laugh at their jokes.  You just don’t go out of your way to socialize, text, call, hang out, etc.  You create some psychological space without creating an “enemy.” </vt:lpstr>
      <vt:lpstr>TARGET HARDENING WHEN THE KID BEING MEAN IS NOT A FRIEND  BUILD RESILIENCY BY HELPING KIDS RESPOND ASSERTIVELY AND CONFIDENTLY TO EVERYDAY SLIGHTS, RUDE BEHAVIOR, MEAN TEASING, HURTFUL INTERACTIONS, ETC.  </vt:lpstr>
      <vt:lpstr>HOW CAN YOU HELP IF YOUR CHILD IS TARGET?</vt:lpstr>
      <vt:lpstr>Target Hardening For Mean Behaviors</vt:lpstr>
      <vt:lpstr>Target Hardening For Mean Behaviors </vt:lpstr>
      <vt:lpstr>Humorous Responses For Use With Mean Students Who Are The Same Age or Younger</vt:lpstr>
      <vt:lpstr>Neutral Responses For Use With Mean Students Who Are Older, Bigger, or Hotheads</vt:lpstr>
      <vt:lpstr>The “Who Cares?” Comebacks For Use With  Students Who Are The Same Age or Younger</vt:lpstr>
      <vt:lpstr>Kill Them With Kindness</vt:lpstr>
      <vt:lpstr>Agree with them (playfully and with a smile) if they are teasing you about a true physical characteristic:</vt:lpstr>
      <vt:lpstr>Respond Assertively When It  Seems Physically Safe To Do So (Neutral Face, Assertive Tone, Maintain Eye Contact)</vt:lpstr>
      <vt:lpstr>Report it to an Adult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VIOLENCE PREVENTION IN THE SCHOOLS</dc:title>
  <dc:creator>marcia mcevoy madden</dc:creator>
  <cp:lastModifiedBy>ST HELEN OFFICE</cp:lastModifiedBy>
  <cp:revision>775</cp:revision>
  <cp:lastPrinted>2016-09-05T15:34:59Z</cp:lastPrinted>
  <dcterms:created xsi:type="dcterms:W3CDTF">2008-06-29T19:32:12Z</dcterms:created>
  <dcterms:modified xsi:type="dcterms:W3CDTF">2018-09-26T11:53:19Z</dcterms:modified>
</cp:coreProperties>
</file>